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92" r:id="rId3"/>
    <p:sldId id="293" r:id="rId4"/>
    <p:sldId id="337" r:id="rId5"/>
    <p:sldId id="294" r:id="rId6"/>
    <p:sldId id="295" r:id="rId7"/>
    <p:sldId id="296" r:id="rId8"/>
    <p:sldId id="297" r:id="rId9"/>
    <p:sldId id="341" r:id="rId10"/>
    <p:sldId id="340" r:id="rId11"/>
    <p:sldId id="298" r:id="rId12"/>
    <p:sldId id="299" r:id="rId13"/>
    <p:sldId id="300" r:id="rId14"/>
    <p:sldId id="301" r:id="rId15"/>
    <p:sldId id="302" r:id="rId16"/>
    <p:sldId id="343" r:id="rId17"/>
    <p:sldId id="344" r:id="rId18"/>
    <p:sldId id="345" r:id="rId19"/>
    <p:sldId id="347" r:id="rId20"/>
    <p:sldId id="348" r:id="rId21"/>
    <p:sldId id="349" r:id="rId22"/>
    <p:sldId id="350" r:id="rId23"/>
    <p:sldId id="351" r:id="rId24"/>
    <p:sldId id="352" r:id="rId25"/>
    <p:sldId id="353" r:id="rId26"/>
    <p:sldId id="354" r:id="rId27"/>
    <p:sldId id="355" r:id="rId28"/>
    <p:sldId id="356" r:id="rId29"/>
    <p:sldId id="357" r:id="rId30"/>
    <p:sldId id="284" r:id="rId31"/>
    <p:sldId id="34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5" autoAdjust="0"/>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97638-1A5B-4213-80E7-C585DBCBA414}" type="datetimeFigureOut">
              <a:rPr lang="en-IN" smtClean="0"/>
              <a:t>10-11-2025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8CDB2-32DF-46F5-B558-3CF2272A102D}" type="slidenum">
              <a:rPr lang="en-IN" smtClean="0"/>
              <a:t>‹#›</a:t>
            </a:fld>
            <a:endParaRPr lang="en-IN" dirty="0"/>
          </a:p>
        </p:txBody>
      </p:sp>
    </p:spTree>
    <p:extLst>
      <p:ext uri="{BB962C8B-B14F-4D97-AF65-F5344CB8AC3E}">
        <p14:creationId xmlns:p14="http://schemas.microsoft.com/office/powerpoint/2010/main" val="226865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a:t>
            </a:fld>
            <a:endParaRPr lang="en-IN" dirty="0"/>
          </a:p>
        </p:txBody>
      </p:sp>
    </p:spTree>
    <p:extLst>
      <p:ext uri="{BB962C8B-B14F-4D97-AF65-F5344CB8AC3E}">
        <p14:creationId xmlns:p14="http://schemas.microsoft.com/office/powerpoint/2010/main" val="214642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ts val="2100"/>
              </a:lnSpc>
              <a:buFont typeface="Arial" panose="020B0604020202020204" pitchFamily="34" charset="0"/>
              <a:buChar char="•"/>
            </a:pPr>
            <a:endParaRPr lang="en-US" sz="1200" dirty="0">
              <a:solidFill>
                <a:schemeClr val="bg1"/>
              </a:solidFill>
              <a:latin typeface="Nunito Sans" pitchFamily="2" charset="0"/>
            </a:endParaRPr>
          </a:p>
          <a:p>
            <a:r>
              <a:rPr lang="en-US" dirty="0"/>
              <a:t>Points to a </a:t>
            </a:r>
            <a:r>
              <a:rPr lang="en-US" b="1" dirty="0"/>
              <a:t>URL where the server’s public keys are published</a:t>
            </a:r>
            <a:r>
              <a:rPr lang="en-US" dirty="0"/>
              <a:t>.</a:t>
            </a:r>
          </a:p>
          <a:p>
            <a:r>
              <a:rPr lang="en-US" dirty="0"/>
              <a:t>Used when verifying tokens signed with asymmetric keys (like RS256, ES256).</a:t>
            </a:r>
          </a:p>
          <a:p>
            <a:r>
              <a:rPr lang="en-US" dirty="0"/>
              <a:t>The verifier can fetch this URL to find the </a:t>
            </a:r>
            <a:r>
              <a:rPr lang="en-US" b="1" dirty="0"/>
              <a:t>public key</a:t>
            </a:r>
            <a:r>
              <a:rPr lang="en-US" dirty="0"/>
              <a:t> corresponding to the JWT’s signature.</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10</a:t>
            </a:fld>
            <a:endParaRPr lang="en-IN" dirty="0"/>
          </a:p>
        </p:txBody>
      </p:sp>
    </p:spTree>
    <p:extLst>
      <p:ext uri="{BB962C8B-B14F-4D97-AF65-F5344CB8AC3E}">
        <p14:creationId xmlns:p14="http://schemas.microsoft.com/office/powerpoint/2010/main" val="233442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F01BF-D903-5866-59DD-3540316EA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C7296-C8F6-39A6-574B-FCED06E7F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DC076-D275-F86E-77CC-D4B1D84995AE}"/>
              </a:ext>
            </a:extLst>
          </p:cNvPr>
          <p:cNvSpPr>
            <a:spLocks noGrp="1"/>
          </p:cNvSpPr>
          <p:nvPr>
            <p:ph type="body" idx="1"/>
          </p:nvPr>
        </p:nvSpPr>
        <p:spPr/>
        <p:txBody>
          <a:bodyPr/>
          <a:lstStyle/>
          <a:p>
            <a:pPr marL="285750" indent="-285750">
              <a:buFont typeface="Arial" panose="020B0604020202020204" pitchFamily="34" charset="0"/>
              <a:buChar char="•"/>
            </a:pPr>
            <a:r>
              <a:rPr lang="en-US" sz="1200" dirty="0">
                <a:solidFill>
                  <a:schemeClr val="bg1"/>
                </a:solidFill>
                <a:latin typeface="Nunito Sans" pitchFamily="2" charset="0"/>
              </a:rPr>
              <a:t>The identifier of the specific key used to sign this token.</a:t>
            </a:r>
          </a:p>
          <a:p>
            <a:pPr marL="285750" indent="-285750">
              <a:buFont typeface="Arial" panose="020B0604020202020204" pitchFamily="34" charset="0"/>
              <a:buChar char="•"/>
            </a:pPr>
            <a:r>
              <a:rPr lang="en-US" sz="1200" dirty="0">
                <a:solidFill>
                  <a:schemeClr val="bg1"/>
                </a:solidFill>
                <a:latin typeface="Nunito Sans" pitchFamily="2" charset="0"/>
              </a:rPr>
              <a:t>When the verifier fetches the </a:t>
            </a:r>
            <a:r>
              <a:rPr lang="en-US" sz="1200" dirty="0" err="1">
                <a:solidFill>
                  <a:schemeClr val="bg1"/>
                </a:solidFill>
                <a:latin typeface="Nunito Sans" pitchFamily="2" charset="0"/>
              </a:rPr>
              <a:t>jwks.json</a:t>
            </a:r>
            <a:r>
              <a:rPr lang="en-US" sz="1200" dirty="0">
                <a:solidFill>
                  <a:schemeClr val="bg1"/>
                </a:solidFill>
                <a:latin typeface="Nunito Sans" pitchFamily="2" charset="0"/>
              </a:rPr>
              <a:t> (via </a:t>
            </a:r>
            <a:r>
              <a:rPr lang="en-US" sz="1200" dirty="0" err="1">
                <a:solidFill>
                  <a:schemeClr val="bg1"/>
                </a:solidFill>
                <a:latin typeface="Nunito Sans" pitchFamily="2" charset="0"/>
              </a:rPr>
              <a:t>jku</a:t>
            </a:r>
            <a:r>
              <a:rPr lang="en-US" sz="1200" dirty="0">
                <a:solidFill>
                  <a:schemeClr val="bg1"/>
                </a:solidFill>
                <a:latin typeface="Nunito Sans" pitchFamily="2" charset="0"/>
              </a:rPr>
              <a:t>), it uses kid to find the right key among possibly many.</a:t>
            </a:r>
          </a:p>
        </p:txBody>
      </p:sp>
      <p:sp>
        <p:nvSpPr>
          <p:cNvPr id="4" name="Slide Number Placeholder 3">
            <a:extLst>
              <a:ext uri="{FF2B5EF4-FFF2-40B4-BE49-F238E27FC236}">
                <a16:creationId xmlns:a16="http://schemas.microsoft.com/office/drawing/2014/main" id="{7C340BAF-400F-0F52-E416-571167D7E853}"/>
              </a:ext>
            </a:extLst>
          </p:cNvPr>
          <p:cNvSpPr>
            <a:spLocks noGrp="1"/>
          </p:cNvSpPr>
          <p:nvPr>
            <p:ph type="sldNum" sz="quarter" idx="5"/>
          </p:nvPr>
        </p:nvSpPr>
        <p:spPr/>
        <p:txBody>
          <a:bodyPr/>
          <a:lstStyle/>
          <a:p>
            <a:fld id="{0BC8CDB2-32DF-46F5-B558-3CF2272A102D}" type="slidenum">
              <a:rPr lang="en-IN" smtClean="0"/>
              <a:t>11</a:t>
            </a:fld>
            <a:endParaRPr lang="en-IN" dirty="0"/>
          </a:p>
        </p:txBody>
      </p:sp>
    </p:spTree>
    <p:extLst>
      <p:ext uri="{BB962C8B-B14F-4D97-AF65-F5344CB8AC3E}">
        <p14:creationId xmlns:p14="http://schemas.microsoft.com/office/powerpoint/2010/main" val="118268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143F-6958-832D-5D59-37EF17456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83354-C2BD-C5DB-3D5B-8220E271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C8F0D-B129-382E-1434-E96AA527828C}"/>
              </a:ext>
            </a:extLst>
          </p:cNvPr>
          <p:cNvSpPr>
            <a:spLocks noGrp="1"/>
          </p:cNvSpPr>
          <p:nvPr>
            <p:ph type="body" idx="1"/>
          </p:nvPr>
        </p:nvSpPr>
        <p:spPr/>
        <p:txBody>
          <a:bodyPr/>
          <a:lstStyle/>
          <a:p>
            <a:r>
              <a:rPr lang="en-US" dirty="0"/>
              <a:t>Used only for </a:t>
            </a:r>
            <a:r>
              <a:rPr lang="en-US" b="1" dirty="0"/>
              <a:t>symmetric keys (HMAC-based algorithms)</a:t>
            </a:r>
            <a:r>
              <a:rPr lang="en-US" dirty="0"/>
              <a:t>.</a:t>
            </a:r>
          </a:p>
          <a:p>
            <a:r>
              <a:rPr lang="en-US" dirty="0"/>
              <a:t>Represents the </a:t>
            </a:r>
            <a:r>
              <a:rPr lang="en-US" b="1" dirty="0"/>
              <a:t>actual secret key</a:t>
            </a:r>
            <a:r>
              <a:rPr lang="en-US" dirty="0"/>
              <a:t> material — Base64URL-encoded.</a:t>
            </a:r>
          </a:p>
          <a:p>
            <a:endParaRPr lang="en-IN" dirty="0"/>
          </a:p>
        </p:txBody>
      </p:sp>
      <p:sp>
        <p:nvSpPr>
          <p:cNvPr id="4" name="Slide Number Placeholder 3">
            <a:extLst>
              <a:ext uri="{FF2B5EF4-FFF2-40B4-BE49-F238E27FC236}">
                <a16:creationId xmlns:a16="http://schemas.microsoft.com/office/drawing/2014/main" id="{4334845D-71D0-175A-337A-1E70B79132D6}"/>
              </a:ext>
            </a:extLst>
          </p:cNvPr>
          <p:cNvSpPr>
            <a:spLocks noGrp="1"/>
          </p:cNvSpPr>
          <p:nvPr>
            <p:ph type="sldNum" sz="quarter" idx="5"/>
          </p:nvPr>
        </p:nvSpPr>
        <p:spPr/>
        <p:txBody>
          <a:bodyPr/>
          <a:lstStyle/>
          <a:p>
            <a:fld id="{0BC8CDB2-32DF-46F5-B558-3CF2272A102D}" type="slidenum">
              <a:rPr lang="en-IN" smtClean="0"/>
              <a:t>12</a:t>
            </a:fld>
            <a:endParaRPr lang="en-IN" dirty="0"/>
          </a:p>
        </p:txBody>
      </p:sp>
    </p:spTree>
    <p:extLst>
      <p:ext uri="{BB962C8B-B14F-4D97-AF65-F5344CB8AC3E}">
        <p14:creationId xmlns:p14="http://schemas.microsoft.com/office/powerpoint/2010/main" val="2558455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C7C14-0FCD-1A53-133D-E9CD5EF7F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3C3F6-7DC0-B6F4-A1E9-4703404D3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95823-B449-DDF3-45AA-1028E56EA4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9D9C3A-764F-1844-1230-32256ECC0F49}"/>
              </a:ext>
            </a:extLst>
          </p:cNvPr>
          <p:cNvSpPr>
            <a:spLocks noGrp="1"/>
          </p:cNvSpPr>
          <p:nvPr>
            <p:ph type="sldNum" sz="quarter" idx="5"/>
          </p:nvPr>
        </p:nvSpPr>
        <p:spPr/>
        <p:txBody>
          <a:bodyPr/>
          <a:lstStyle/>
          <a:p>
            <a:fld id="{0BC8CDB2-32DF-46F5-B558-3CF2272A102D}" type="slidenum">
              <a:rPr lang="en-IN" smtClean="0"/>
              <a:t>13</a:t>
            </a:fld>
            <a:endParaRPr lang="en-IN" dirty="0"/>
          </a:p>
        </p:txBody>
      </p:sp>
    </p:spTree>
    <p:extLst>
      <p:ext uri="{BB962C8B-B14F-4D97-AF65-F5344CB8AC3E}">
        <p14:creationId xmlns:p14="http://schemas.microsoft.com/office/powerpoint/2010/main" val="665309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3D41-03D4-8C80-7F97-E15E0D0DF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EC7FE-15EA-780B-BA35-99A3C1C75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14E44F-972A-350F-2FD9-2CB106704F92}"/>
              </a:ext>
            </a:extLst>
          </p:cNvPr>
          <p:cNvSpPr>
            <a:spLocks noGrp="1"/>
          </p:cNvSpPr>
          <p:nvPr>
            <p:ph type="body" idx="1"/>
          </p:nvPr>
        </p:nvSpPr>
        <p:spPr/>
        <p:txBody>
          <a:bodyPr/>
          <a:lstStyle/>
          <a:p>
            <a:r>
              <a:rPr lang="en-US" dirty="0"/>
              <a:t>Let’s skip to interesting parts now- </a:t>
            </a:r>
          </a:p>
          <a:p>
            <a:r>
              <a:rPr lang="en-US" dirty="0"/>
              <a:t>Let’s take a look on the Testcases for JWT and Jump to exploiting the JWT.  </a:t>
            </a:r>
            <a:endParaRPr lang="en-IN" dirty="0"/>
          </a:p>
        </p:txBody>
      </p:sp>
      <p:sp>
        <p:nvSpPr>
          <p:cNvPr id="4" name="Slide Number Placeholder 3">
            <a:extLst>
              <a:ext uri="{FF2B5EF4-FFF2-40B4-BE49-F238E27FC236}">
                <a16:creationId xmlns:a16="http://schemas.microsoft.com/office/drawing/2014/main" id="{ACAAFC94-B092-7581-536C-DE72803A9378}"/>
              </a:ext>
            </a:extLst>
          </p:cNvPr>
          <p:cNvSpPr>
            <a:spLocks noGrp="1"/>
          </p:cNvSpPr>
          <p:nvPr>
            <p:ph type="sldNum" sz="quarter" idx="5"/>
          </p:nvPr>
        </p:nvSpPr>
        <p:spPr/>
        <p:txBody>
          <a:bodyPr/>
          <a:lstStyle/>
          <a:p>
            <a:fld id="{0BC8CDB2-32DF-46F5-B558-3CF2272A102D}" type="slidenum">
              <a:rPr lang="en-IN" smtClean="0"/>
              <a:t>14</a:t>
            </a:fld>
            <a:endParaRPr lang="en-IN" dirty="0"/>
          </a:p>
        </p:txBody>
      </p:sp>
    </p:spTree>
    <p:extLst>
      <p:ext uri="{BB962C8B-B14F-4D97-AF65-F5344CB8AC3E}">
        <p14:creationId xmlns:p14="http://schemas.microsoft.com/office/powerpoint/2010/main" val="383364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DC79-27EA-859F-73A6-6829DA08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387C3-F19F-4191-E232-9D84C422F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61952-ED55-4811-CD06-7DC470B68D2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743A34-6044-E7B0-081F-FEF20FEF2D2D}"/>
              </a:ext>
            </a:extLst>
          </p:cNvPr>
          <p:cNvSpPr>
            <a:spLocks noGrp="1"/>
          </p:cNvSpPr>
          <p:nvPr>
            <p:ph type="sldNum" sz="quarter" idx="5"/>
          </p:nvPr>
        </p:nvSpPr>
        <p:spPr/>
        <p:txBody>
          <a:bodyPr/>
          <a:lstStyle/>
          <a:p>
            <a:fld id="{0BC8CDB2-32DF-46F5-B558-3CF2272A102D}" type="slidenum">
              <a:rPr lang="en-IN" smtClean="0"/>
              <a:t>15</a:t>
            </a:fld>
            <a:endParaRPr lang="en-IN" dirty="0"/>
          </a:p>
        </p:txBody>
      </p:sp>
    </p:spTree>
    <p:extLst>
      <p:ext uri="{BB962C8B-B14F-4D97-AF65-F5344CB8AC3E}">
        <p14:creationId xmlns:p14="http://schemas.microsoft.com/office/powerpoint/2010/main" val="3166724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CA0B-E301-2E36-BEC7-BB143B6C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88CFD-83B5-FD75-7DA8-5CD1D6998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09C43-22BE-F5D1-111B-5DADA22C0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4579CF-FC2C-A82E-8F33-F84E3AB6D02F}"/>
              </a:ext>
            </a:extLst>
          </p:cNvPr>
          <p:cNvSpPr>
            <a:spLocks noGrp="1"/>
          </p:cNvSpPr>
          <p:nvPr>
            <p:ph type="sldNum" sz="quarter" idx="5"/>
          </p:nvPr>
        </p:nvSpPr>
        <p:spPr/>
        <p:txBody>
          <a:bodyPr/>
          <a:lstStyle/>
          <a:p>
            <a:fld id="{0BC8CDB2-32DF-46F5-B558-3CF2272A102D}" type="slidenum">
              <a:rPr lang="en-IN" smtClean="0"/>
              <a:t>16</a:t>
            </a:fld>
            <a:endParaRPr lang="en-IN" dirty="0"/>
          </a:p>
        </p:txBody>
      </p:sp>
    </p:spTree>
    <p:extLst>
      <p:ext uri="{BB962C8B-B14F-4D97-AF65-F5344CB8AC3E}">
        <p14:creationId xmlns:p14="http://schemas.microsoft.com/office/powerpoint/2010/main" val="153566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01FF-48A6-369D-C6FD-C87A1A911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D4BAC-54AE-51C5-AFF4-C4529AA84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EB2A-4A18-3F55-2DDD-2A4E7A89D0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742873-B1C7-3E70-3DF2-11E08B5E543B}"/>
              </a:ext>
            </a:extLst>
          </p:cNvPr>
          <p:cNvSpPr>
            <a:spLocks noGrp="1"/>
          </p:cNvSpPr>
          <p:nvPr>
            <p:ph type="sldNum" sz="quarter" idx="5"/>
          </p:nvPr>
        </p:nvSpPr>
        <p:spPr/>
        <p:txBody>
          <a:bodyPr/>
          <a:lstStyle/>
          <a:p>
            <a:fld id="{0BC8CDB2-32DF-46F5-B558-3CF2272A102D}" type="slidenum">
              <a:rPr lang="en-IN" smtClean="0"/>
              <a:t>17</a:t>
            </a:fld>
            <a:endParaRPr lang="en-IN" dirty="0"/>
          </a:p>
        </p:txBody>
      </p:sp>
    </p:spTree>
    <p:extLst>
      <p:ext uri="{BB962C8B-B14F-4D97-AF65-F5344CB8AC3E}">
        <p14:creationId xmlns:p14="http://schemas.microsoft.com/office/powerpoint/2010/main" val="302692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FDEEA-AF3B-514D-F805-0776780E7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72A45-3047-B722-3294-60177E1A5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FC0D3-BFA5-63BD-DC7F-4F26E66140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9A5FFB-E0FE-91E8-77B2-6E7369E1AA77}"/>
              </a:ext>
            </a:extLst>
          </p:cNvPr>
          <p:cNvSpPr>
            <a:spLocks noGrp="1"/>
          </p:cNvSpPr>
          <p:nvPr>
            <p:ph type="sldNum" sz="quarter" idx="5"/>
          </p:nvPr>
        </p:nvSpPr>
        <p:spPr/>
        <p:txBody>
          <a:bodyPr/>
          <a:lstStyle/>
          <a:p>
            <a:fld id="{0BC8CDB2-32DF-46F5-B558-3CF2272A102D}" type="slidenum">
              <a:rPr lang="en-IN" smtClean="0"/>
              <a:t>18</a:t>
            </a:fld>
            <a:endParaRPr lang="en-IN" dirty="0"/>
          </a:p>
        </p:txBody>
      </p:sp>
    </p:spTree>
    <p:extLst>
      <p:ext uri="{BB962C8B-B14F-4D97-AF65-F5344CB8AC3E}">
        <p14:creationId xmlns:p14="http://schemas.microsoft.com/office/powerpoint/2010/main" val="269398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the symmetric and asymmetric key ? </a:t>
            </a:r>
          </a:p>
          <a:p>
            <a:endParaRPr lang="en-US" dirty="0"/>
          </a:p>
          <a:p>
            <a:r>
              <a:rPr lang="en-US" dirty="0"/>
              <a:t>Private key is used for signing </a:t>
            </a:r>
          </a:p>
          <a:p>
            <a:r>
              <a:rPr lang="en-US" dirty="0"/>
              <a:t>Public key is used for verification</a:t>
            </a:r>
          </a:p>
          <a:p>
            <a:endParaRPr lang="en-US" dirty="0"/>
          </a:p>
          <a:p>
            <a:r>
              <a:rPr lang="en-IN" dirty="0"/>
              <a:t>HS256 – Symmetric key (secret key used for signing and verification)</a:t>
            </a:r>
          </a:p>
          <a:p>
            <a:r>
              <a:rPr lang="en-IN" dirty="0"/>
              <a:t>RS256 – Asymmetric key (Private and public key)</a:t>
            </a:r>
          </a:p>
          <a:p>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19</a:t>
            </a:fld>
            <a:endParaRPr lang="en-IN" dirty="0"/>
          </a:p>
        </p:txBody>
      </p:sp>
    </p:spTree>
    <p:extLst>
      <p:ext uri="{BB962C8B-B14F-4D97-AF65-F5344CB8AC3E}">
        <p14:creationId xmlns:p14="http://schemas.microsoft.com/office/powerpoint/2010/main" val="291358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a:t>
            </a:fld>
            <a:endParaRPr lang="en-IN" dirty="0"/>
          </a:p>
        </p:txBody>
      </p:sp>
    </p:spTree>
    <p:extLst>
      <p:ext uri="{BB962C8B-B14F-4D97-AF65-F5344CB8AC3E}">
        <p14:creationId xmlns:p14="http://schemas.microsoft.com/office/powerpoint/2010/main" val="165834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20</a:t>
            </a:fld>
            <a:endParaRPr lang="en-IN" dirty="0"/>
          </a:p>
        </p:txBody>
      </p:sp>
    </p:spTree>
    <p:extLst>
      <p:ext uri="{BB962C8B-B14F-4D97-AF65-F5344CB8AC3E}">
        <p14:creationId xmlns:p14="http://schemas.microsoft.com/office/powerpoint/2010/main" val="2384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key is in the PEM format </a:t>
            </a:r>
          </a:p>
          <a:p>
            <a:r>
              <a:rPr lang="en-US" dirty="0"/>
              <a:t>JWK format key – like how private key was signed. </a:t>
            </a:r>
          </a:p>
          <a:p>
            <a:endParaRPr lang="en-US"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21</a:t>
            </a:fld>
            <a:endParaRPr lang="en-IN" dirty="0"/>
          </a:p>
        </p:txBody>
      </p:sp>
    </p:spTree>
    <p:extLst>
      <p:ext uri="{BB962C8B-B14F-4D97-AF65-F5344CB8AC3E}">
        <p14:creationId xmlns:p14="http://schemas.microsoft.com/office/powerpoint/2010/main" val="200733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you must not “generate” a new RSA key</a:t>
            </a:r>
          </a:p>
          <a:p>
            <a:r>
              <a:rPr lang="en-US" dirty="0"/>
              <a:t>If you generate a new RSA keypair, the server has no knowledge of your public key — its verification data won’t match. </a:t>
            </a:r>
          </a:p>
          <a:p>
            <a:r>
              <a:rPr lang="en-US" dirty="0"/>
              <a:t>You must use the public key the server publishes so the server (vulnerable implementation) still has that material and will (incorrectly) use it as HMAC secret when </a:t>
            </a:r>
            <a:r>
              <a:rPr lang="en-US" dirty="0" err="1"/>
              <a:t>alg</a:t>
            </a:r>
            <a:r>
              <a:rPr lang="en-US" dirty="0"/>
              <a:t> = HS256.</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22</a:t>
            </a:fld>
            <a:endParaRPr lang="en-IN" dirty="0"/>
          </a:p>
        </p:txBody>
      </p:sp>
    </p:spTree>
    <p:extLst>
      <p:ext uri="{BB962C8B-B14F-4D97-AF65-F5344CB8AC3E}">
        <p14:creationId xmlns:p14="http://schemas.microsoft.com/office/powerpoint/2010/main" val="196258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copy the public key in PEM form? PEM is a textual encoding that wraps binary key data (DER) in base64 and header/footer lines:</a:t>
            </a:r>
          </a:p>
          <a:p>
            <a:endParaRPr lang="en-US" dirty="0"/>
          </a:p>
          <a:p>
            <a:r>
              <a:rPr lang="en-US" dirty="0"/>
              <a:t>-----BEGIN PUBLIC KEY-----</a:t>
            </a:r>
          </a:p>
          <a:p>
            <a:r>
              <a:rPr lang="en-US" dirty="0"/>
              <a:t>(base64 of DER bytes)</a:t>
            </a:r>
          </a:p>
          <a:p>
            <a:r>
              <a:rPr lang="en-US" dirty="0"/>
              <a:t>-----END PUBLIC KEY-----</a:t>
            </a:r>
          </a:p>
          <a:p>
            <a:endParaRPr lang="en-US" dirty="0"/>
          </a:p>
          <a:p>
            <a:r>
              <a:rPr lang="en-US" dirty="0"/>
              <a:t>The PEM contains the exact public-key bytes (DER) but wrapped for transport. </a:t>
            </a:r>
          </a:p>
          <a:p>
            <a:r>
              <a:rPr lang="en-US" dirty="0"/>
              <a:t>Converting it into a raw form (DER bytes) or an equivalent base64/</a:t>
            </a:r>
            <a:r>
              <a:rPr lang="en-US" dirty="0" err="1"/>
              <a:t>url</a:t>
            </a:r>
            <a:r>
              <a:rPr lang="en-US" dirty="0"/>
              <a:t> encoded string gives you byte material you can feed to an HMAC function as the secret.</a:t>
            </a:r>
          </a:p>
          <a:p>
            <a:endParaRPr lang="en-US" dirty="0"/>
          </a:p>
          <a:p>
            <a:r>
              <a:rPr lang="en-US" dirty="0"/>
              <a:t>DER (Distinguished Encoding Rules) bytes are a binary format for encoding cryptographic information like keys and certificates, not human-readable text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Straight answer </a:t>
            </a:r>
            <a:r>
              <a:rPr lang="en-US" sz="1200" b="0" i="0" kern="1200" dirty="0">
                <a:solidFill>
                  <a:schemeClr val="tx1"/>
                </a:solidFill>
                <a:effectLst/>
                <a:latin typeface="+mn-lt"/>
                <a:ea typeface="+mn-ea"/>
                <a:cs typeface="+mn-cs"/>
              </a:rPr>
              <a:t>– base64 of DER format – DER is used for cryptographically signing the keys and certificate. </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23</a:t>
            </a:fld>
            <a:endParaRPr lang="en-IN" dirty="0"/>
          </a:p>
        </p:txBody>
      </p:sp>
    </p:spTree>
    <p:extLst>
      <p:ext uri="{BB962C8B-B14F-4D97-AF65-F5344CB8AC3E}">
        <p14:creationId xmlns:p14="http://schemas.microsoft.com/office/powerpoint/2010/main" val="174665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the PEM in the decoder and encode it with Base64”</a:t>
            </a:r>
          </a:p>
          <a:p>
            <a:endParaRPr lang="en-US" dirty="0"/>
          </a:p>
          <a:p>
            <a:r>
              <a:rPr lang="en-US" dirty="0"/>
              <a:t>What’s actually happening: you remove the PEM wrapper and obtain either:</a:t>
            </a:r>
          </a:p>
          <a:p>
            <a:r>
              <a:rPr lang="en-US" dirty="0"/>
              <a:t>the DER bytes (binary form), then base64/base64url them; or</a:t>
            </a:r>
          </a:p>
          <a:p>
            <a:r>
              <a:rPr lang="en-US" dirty="0"/>
              <a:t>you base64 the PEM text itself (less clean but sometimes accepted by tools).</a:t>
            </a:r>
          </a:p>
          <a:p>
            <a:endParaRPr lang="en-US" dirty="0"/>
          </a:p>
          <a:p>
            <a:r>
              <a:rPr lang="en-US" b="1" dirty="0"/>
              <a:t>Why convert in base64? </a:t>
            </a:r>
          </a:p>
          <a:p>
            <a:r>
              <a:rPr lang="en-US" dirty="0"/>
              <a:t>Because JWT/JWK tooling (and the JWK k field for symmetric keys) typically expects the key material expressed as base64 or base64url text. </a:t>
            </a:r>
          </a:p>
          <a:p>
            <a:r>
              <a:rPr lang="en-US" dirty="0"/>
              <a:t>The attack needs the same byte sequence on the server side and the client side; base64 is just an encoding to carry those bytes in the tool/UI.</a:t>
            </a:r>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24</a:t>
            </a:fld>
            <a:endParaRPr lang="en-IN" dirty="0"/>
          </a:p>
        </p:txBody>
      </p:sp>
    </p:spTree>
    <p:extLst>
      <p:ext uri="{BB962C8B-B14F-4D97-AF65-F5344CB8AC3E}">
        <p14:creationId xmlns:p14="http://schemas.microsoft.com/office/powerpoint/2010/main" val="104340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25</a:t>
            </a:fld>
            <a:endParaRPr lang="en-IN" dirty="0"/>
          </a:p>
        </p:txBody>
      </p:sp>
    </p:spTree>
    <p:extLst>
      <p:ext uri="{BB962C8B-B14F-4D97-AF65-F5344CB8AC3E}">
        <p14:creationId xmlns:p14="http://schemas.microsoft.com/office/powerpoint/2010/main" val="174852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26</a:t>
            </a:fld>
            <a:endParaRPr lang="en-IN" dirty="0"/>
          </a:p>
        </p:txBody>
      </p:sp>
    </p:spTree>
    <p:extLst>
      <p:ext uri="{BB962C8B-B14F-4D97-AF65-F5344CB8AC3E}">
        <p14:creationId xmlns:p14="http://schemas.microsoft.com/office/powerpoint/2010/main" val="3648835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28</a:t>
            </a:fld>
            <a:endParaRPr lang="en-IN" dirty="0"/>
          </a:p>
        </p:txBody>
      </p:sp>
    </p:spTree>
    <p:extLst>
      <p:ext uri="{BB962C8B-B14F-4D97-AF65-F5344CB8AC3E}">
        <p14:creationId xmlns:p14="http://schemas.microsoft.com/office/powerpoint/2010/main" val="774043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***Questions to ask and give the coupons***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Which are the 3 vulnerability which lies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Public Key Used as HMAC Secret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1" kern="1200" dirty="0">
                <a:solidFill>
                  <a:schemeClr val="tx1"/>
                </a:solidFill>
                <a:effectLst/>
                <a:latin typeface="+mn-lt"/>
                <a:ea typeface="+mn-ea"/>
                <a:cs typeface="+mn-cs"/>
              </a:rPr>
              <a:t>Accepting Multiple Algorithms</a:t>
            </a:r>
            <a:endParaRPr lang="en-IN"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Blind Trust of Algorithm Field</a:t>
            </a: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29</a:t>
            </a:fld>
            <a:endParaRPr lang="en-IN" dirty="0"/>
          </a:p>
        </p:txBody>
      </p:sp>
    </p:spTree>
    <p:extLst>
      <p:ext uri="{BB962C8B-B14F-4D97-AF65-F5344CB8AC3E}">
        <p14:creationId xmlns:p14="http://schemas.microsoft.com/office/powerpoint/2010/main" val="57628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371C2-0D4E-02F3-4283-BE2CCE9E6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62FB1-B4A4-1AFD-7907-EE011741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FE511-1AAD-85E2-887A-4CC486ED57AD}"/>
              </a:ext>
            </a:extLst>
          </p:cNvPr>
          <p:cNvSpPr>
            <a:spLocks noGrp="1"/>
          </p:cNvSpPr>
          <p:nvPr>
            <p:ph type="body" idx="1"/>
          </p:nvPr>
        </p:nvSpPr>
        <p:spPr/>
        <p:txBody>
          <a:bodyPr/>
          <a:lstStyle/>
          <a:p>
            <a:endParaRPr lang="en-US" dirty="0"/>
          </a:p>
          <a:p>
            <a:r>
              <a:rPr lang="en-US" b="1" dirty="0"/>
              <a:t>***Solutions***</a:t>
            </a:r>
          </a:p>
          <a:p>
            <a:endParaRPr lang="en-US" dirty="0"/>
          </a:p>
          <a:p>
            <a:r>
              <a:rPr lang="en-US" dirty="0"/>
              <a:t>### </a:t>
            </a:r>
            <a:r>
              <a:rPr lang="en-US" b="1" dirty="0"/>
              <a:t>Why you must not “generate” a new RSA key</a:t>
            </a:r>
          </a:p>
          <a:p>
            <a:r>
              <a:rPr lang="en-US" dirty="0"/>
              <a:t>If you generate a new RSA keypair, the server has no knowledge of your public key — its verification data won’t match. You must use the public key the server publishes so the server (vulnerable implementation) still has that material and will (incorrectly) use it as HMAC secret when </a:t>
            </a:r>
            <a:r>
              <a:rPr lang="en-US" dirty="0" err="1"/>
              <a:t>alg</a:t>
            </a:r>
            <a:r>
              <a:rPr lang="en-US" dirty="0"/>
              <a:t> = HS256.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Straight answer </a:t>
            </a:r>
            <a:r>
              <a:rPr lang="en-US" sz="1200" b="0" i="0" kern="1200" dirty="0">
                <a:solidFill>
                  <a:schemeClr val="tx1"/>
                </a:solidFill>
                <a:effectLst/>
                <a:latin typeface="+mn-lt"/>
                <a:ea typeface="+mn-ea"/>
                <a:cs typeface="+mn-cs"/>
              </a:rPr>
              <a:t>– base64 of DER format – DER is used for cryptographically signing the keys and certificate. </a:t>
            </a:r>
            <a:endParaRPr lang="en-IN" dirty="0"/>
          </a:p>
          <a:p>
            <a:endParaRPr lang="en-US" dirty="0"/>
          </a:p>
          <a:p>
            <a:r>
              <a:rPr lang="en-US" dirty="0"/>
              <a:t>### </a:t>
            </a:r>
            <a:r>
              <a:rPr lang="en-US" b="1" dirty="0"/>
              <a:t>Why copy the public key in PEM form?</a:t>
            </a:r>
            <a:r>
              <a:rPr lang="en-US" dirty="0"/>
              <a:t> PEM is a textual encoding that wraps binary key data (DER) in base64 and header/footer lines:</a:t>
            </a:r>
          </a:p>
          <a:p>
            <a:endParaRPr lang="en-US" dirty="0"/>
          </a:p>
          <a:p>
            <a:r>
              <a:rPr lang="en-US" dirty="0"/>
              <a:t>-----BEGIN PUBLIC KEY-----</a:t>
            </a:r>
          </a:p>
          <a:p>
            <a:r>
              <a:rPr lang="en-US" dirty="0"/>
              <a:t>(base64 of DER bytes)</a:t>
            </a:r>
          </a:p>
          <a:p>
            <a:r>
              <a:rPr lang="en-US" dirty="0"/>
              <a:t>-----END PUBLIC KEY-----</a:t>
            </a:r>
          </a:p>
          <a:p>
            <a:endParaRPr lang="en-US" dirty="0"/>
          </a:p>
          <a:p>
            <a:r>
              <a:rPr lang="en-US" dirty="0"/>
              <a:t>The PEM contains the exact public-key bytes (DER) but wrapped for transport. Converting it into a raw form (DER bytes) or an equivalent base64/</a:t>
            </a:r>
            <a:r>
              <a:rPr lang="en-US" dirty="0" err="1"/>
              <a:t>url</a:t>
            </a:r>
            <a:r>
              <a:rPr lang="en-US" dirty="0"/>
              <a:t> encoded string gives you byte material you can feed to an HMAC function as the secret.</a:t>
            </a:r>
          </a:p>
          <a:p>
            <a:endParaRPr lang="en-US" dirty="0"/>
          </a:p>
          <a:p>
            <a:r>
              <a:rPr lang="en-US" dirty="0"/>
              <a:t>### “</a:t>
            </a:r>
            <a:r>
              <a:rPr lang="en-US" b="1" dirty="0"/>
              <a:t>Paste the PEM in the decoder and encode it with Base64</a:t>
            </a:r>
            <a:r>
              <a:rPr lang="en-US" dirty="0"/>
              <a:t>”</a:t>
            </a:r>
          </a:p>
          <a:p>
            <a:endParaRPr lang="en-US" dirty="0"/>
          </a:p>
          <a:p>
            <a:r>
              <a:rPr lang="en-US" dirty="0"/>
              <a:t>What’s actually happening: you remove the PEM wrapper and obtain either:</a:t>
            </a:r>
          </a:p>
          <a:p>
            <a:r>
              <a:rPr lang="en-US" dirty="0"/>
              <a:t>the DER bytes (binary form), then base64/base64url them; or</a:t>
            </a:r>
          </a:p>
          <a:p>
            <a:r>
              <a:rPr lang="en-US" dirty="0"/>
              <a:t>you base64 the PEM text itself (less clean but sometimes accepted by tools).</a:t>
            </a:r>
          </a:p>
          <a:p>
            <a:endParaRPr lang="en-US" dirty="0"/>
          </a:p>
          <a:p>
            <a:r>
              <a:rPr lang="en-US" b="1" dirty="0"/>
              <a:t>Why convert in base64? </a:t>
            </a:r>
          </a:p>
          <a:p>
            <a:r>
              <a:rPr lang="en-US" dirty="0"/>
              <a:t>Because JWT/JWK tooling (and the JWK k field for symmetric keys) typically expects the key material expressed as base64 or base64url text. </a:t>
            </a:r>
          </a:p>
          <a:p>
            <a:r>
              <a:rPr lang="en-US" dirty="0"/>
              <a:t>The attack needs the same byte sequence on the server side and the client side; base64 is just an encoding to carry those bytes in the tool/UI.</a:t>
            </a:r>
            <a:endParaRPr lang="en-IN"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***Questions to ask and give the coupons***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Which are the 3 vulnerability which lies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Public Key Used as HMAC Secret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1" kern="1200" dirty="0">
                <a:solidFill>
                  <a:schemeClr val="tx1"/>
                </a:solidFill>
                <a:effectLst/>
                <a:latin typeface="+mn-lt"/>
                <a:ea typeface="+mn-ea"/>
                <a:cs typeface="+mn-cs"/>
              </a:rPr>
              <a:t>Accepting Multiple Algorithms</a:t>
            </a:r>
            <a:endParaRPr lang="en-IN"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Blind Trust of Algorithm Field</a:t>
            </a:r>
            <a:endParaRPr lang="en-US"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34553A8-9F3C-343A-04DE-8B816727A553}"/>
              </a:ext>
            </a:extLst>
          </p:cNvPr>
          <p:cNvSpPr>
            <a:spLocks noGrp="1"/>
          </p:cNvSpPr>
          <p:nvPr>
            <p:ph type="sldNum" sz="quarter" idx="5"/>
          </p:nvPr>
        </p:nvSpPr>
        <p:spPr/>
        <p:txBody>
          <a:bodyPr/>
          <a:lstStyle/>
          <a:p>
            <a:fld id="{0BC8CDB2-32DF-46F5-B558-3CF2272A102D}" type="slidenum">
              <a:rPr lang="en-IN" smtClean="0"/>
              <a:t>30</a:t>
            </a:fld>
            <a:endParaRPr lang="en-IN" dirty="0"/>
          </a:p>
        </p:txBody>
      </p:sp>
    </p:spTree>
    <p:extLst>
      <p:ext uri="{BB962C8B-B14F-4D97-AF65-F5344CB8AC3E}">
        <p14:creationId xmlns:p14="http://schemas.microsoft.com/office/powerpoint/2010/main" val="393115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0AA0-C180-05AE-61A4-117B0BCC5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FEDE5-BF74-7C06-60DE-26B07280A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828C0-37E4-2BE7-AA47-4FB940AFCB4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579C03-ADFE-01EC-1B64-F1CA557734BA}"/>
              </a:ext>
            </a:extLst>
          </p:cNvPr>
          <p:cNvSpPr>
            <a:spLocks noGrp="1"/>
          </p:cNvSpPr>
          <p:nvPr>
            <p:ph type="sldNum" sz="quarter" idx="5"/>
          </p:nvPr>
        </p:nvSpPr>
        <p:spPr/>
        <p:txBody>
          <a:bodyPr/>
          <a:lstStyle/>
          <a:p>
            <a:fld id="{0BC8CDB2-32DF-46F5-B558-3CF2272A102D}" type="slidenum">
              <a:rPr lang="en-IN" smtClean="0"/>
              <a:t>3</a:t>
            </a:fld>
            <a:endParaRPr lang="en-IN" dirty="0"/>
          </a:p>
        </p:txBody>
      </p:sp>
    </p:spTree>
    <p:extLst>
      <p:ext uri="{BB962C8B-B14F-4D97-AF65-F5344CB8AC3E}">
        <p14:creationId xmlns:p14="http://schemas.microsoft.com/office/powerpoint/2010/main" val="43666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84EF-C24B-9B65-39F4-AE998CBBB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78470-DD7C-6C6A-EDC8-61C6AACFF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EE45A-3FAB-02AF-3181-E80E6CA374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D7374D-B865-03AE-6782-A2D4260D3251}"/>
              </a:ext>
            </a:extLst>
          </p:cNvPr>
          <p:cNvSpPr>
            <a:spLocks noGrp="1"/>
          </p:cNvSpPr>
          <p:nvPr>
            <p:ph type="sldNum" sz="quarter" idx="5"/>
          </p:nvPr>
        </p:nvSpPr>
        <p:spPr/>
        <p:txBody>
          <a:bodyPr/>
          <a:lstStyle/>
          <a:p>
            <a:fld id="{0BC8CDB2-32DF-46F5-B558-3CF2272A102D}" type="slidenum">
              <a:rPr lang="en-IN" smtClean="0"/>
              <a:t>4</a:t>
            </a:fld>
            <a:endParaRPr lang="en-IN" dirty="0"/>
          </a:p>
        </p:txBody>
      </p:sp>
    </p:spTree>
    <p:extLst>
      <p:ext uri="{BB962C8B-B14F-4D97-AF65-F5344CB8AC3E}">
        <p14:creationId xmlns:p14="http://schemas.microsoft.com/office/powerpoint/2010/main" val="59299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6EBA-0393-76CC-E3B4-D5F2BE77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10EB4-070B-D887-5D34-FEB98ABC5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DA439-5491-3E4E-1EC7-F868A36FE17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Stateful authentication relies on the server to store session information,</a:t>
            </a:r>
          </a:p>
          <a:p>
            <a:r>
              <a:rPr lang="en-US" sz="1200" b="0" i="0" kern="1200" dirty="0">
                <a:solidFill>
                  <a:schemeClr val="tx1"/>
                </a:solidFill>
                <a:effectLst/>
                <a:latin typeface="+mn-lt"/>
                <a:ea typeface="+mn-ea"/>
                <a:cs typeface="+mn-cs"/>
              </a:rPr>
              <a:t>while stateless authentication has the client send all necessary session data with each request, usually in a token like a JWT</a:t>
            </a:r>
            <a:endParaRPr lang="en-IN" dirty="0"/>
          </a:p>
        </p:txBody>
      </p:sp>
      <p:sp>
        <p:nvSpPr>
          <p:cNvPr id="4" name="Slide Number Placeholder 3">
            <a:extLst>
              <a:ext uri="{FF2B5EF4-FFF2-40B4-BE49-F238E27FC236}">
                <a16:creationId xmlns:a16="http://schemas.microsoft.com/office/drawing/2014/main" id="{80CD43DB-4803-5F13-9AC0-EE991BC56BBB}"/>
              </a:ext>
            </a:extLst>
          </p:cNvPr>
          <p:cNvSpPr>
            <a:spLocks noGrp="1"/>
          </p:cNvSpPr>
          <p:nvPr>
            <p:ph type="sldNum" sz="quarter" idx="5"/>
          </p:nvPr>
        </p:nvSpPr>
        <p:spPr/>
        <p:txBody>
          <a:bodyPr/>
          <a:lstStyle/>
          <a:p>
            <a:fld id="{0BC8CDB2-32DF-46F5-B558-3CF2272A102D}" type="slidenum">
              <a:rPr lang="en-IN" smtClean="0"/>
              <a:t>5</a:t>
            </a:fld>
            <a:endParaRPr lang="en-IN" dirty="0"/>
          </a:p>
        </p:txBody>
      </p:sp>
    </p:spTree>
    <p:extLst>
      <p:ext uri="{BB962C8B-B14F-4D97-AF65-F5344CB8AC3E}">
        <p14:creationId xmlns:p14="http://schemas.microsoft.com/office/powerpoint/2010/main" val="423622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65D6-A182-AA89-74FE-AF9B18B1B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3BFA-0288-9BF3-1296-37E14CA88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2D978-29C0-EDAA-2F8E-7981F2EB8E7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07B424-ECCA-BE00-E9CA-3EDD8A5D0C35}"/>
              </a:ext>
            </a:extLst>
          </p:cNvPr>
          <p:cNvSpPr>
            <a:spLocks noGrp="1"/>
          </p:cNvSpPr>
          <p:nvPr>
            <p:ph type="sldNum" sz="quarter" idx="5"/>
          </p:nvPr>
        </p:nvSpPr>
        <p:spPr/>
        <p:txBody>
          <a:bodyPr/>
          <a:lstStyle/>
          <a:p>
            <a:fld id="{0BC8CDB2-32DF-46F5-B558-3CF2272A102D}" type="slidenum">
              <a:rPr lang="en-IN" smtClean="0"/>
              <a:t>6</a:t>
            </a:fld>
            <a:endParaRPr lang="en-IN" dirty="0"/>
          </a:p>
        </p:txBody>
      </p:sp>
    </p:spTree>
    <p:extLst>
      <p:ext uri="{BB962C8B-B14F-4D97-AF65-F5344CB8AC3E}">
        <p14:creationId xmlns:p14="http://schemas.microsoft.com/office/powerpoint/2010/main" val="121308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4A41-EA0F-D644-2FEB-B9A332649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DC84D-B387-CDE5-A5D5-73AA6073B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04B5C-89C9-D0FC-21D3-CC7DCBE0CF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53DC8B-5DEF-CA96-D8DD-CB178369812F}"/>
              </a:ext>
            </a:extLst>
          </p:cNvPr>
          <p:cNvSpPr>
            <a:spLocks noGrp="1"/>
          </p:cNvSpPr>
          <p:nvPr>
            <p:ph type="sldNum" sz="quarter" idx="5"/>
          </p:nvPr>
        </p:nvSpPr>
        <p:spPr/>
        <p:txBody>
          <a:bodyPr/>
          <a:lstStyle/>
          <a:p>
            <a:fld id="{0BC8CDB2-32DF-46F5-B558-3CF2272A102D}" type="slidenum">
              <a:rPr lang="en-IN" smtClean="0"/>
              <a:t>7</a:t>
            </a:fld>
            <a:endParaRPr lang="en-IN" dirty="0"/>
          </a:p>
        </p:txBody>
      </p:sp>
    </p:spTree>
    <p:extLst>
      <p:ext uri="{BB962C8B-B14F-4D97-AF65-F5344CB8AC3E}">
        <p14:creationId xmlns:p14="http://schemas.microsoft.com/office/powerpoint/2010/main" val="367818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7288-6569-E55B-365D-50D1E9968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898BB-521A-543C-9EAD-906E300C1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1A736-FD3E-5E74-BF4A-3663131F630D}"/>
              </a:ext>
            </a:extLst>
          </p:cNvPr>
          <p:cNvSpPr>
            <a:spLocks noGrp="1"/>
          </p:cNvSpPr>
          <p:nvPr>
            <p:ph type="body" idx="1"/>
          </p:nvPr>
        </p:nvSpPr>
        <p:spPr/>
        <p:txBody>
          <a:bodyPr/>
          <a:lstStyle/>
          <a:p>
            <a:r>
              <a:rPr lang="en-IN" sz="1200" b="0" i="0" kern="1200" dirty="0">
                <a:solidFill>
                  <a:schemeClr val="tx1"/>
                </a:solidFill>
                <a:effectLst/>
                <a:latin typeface="+mn-lt"/>
                <a:ea typeface="+mn-ea"/>
                <a:cs typeface="+mn-cs"/>
              </a:rPr>
              <a:t>What is JWT JOSE. JOSE (JavaScript Object Signing and Encryption) is a suite of standards and libraries for representing and processing JSON-based security tokens, such as JSON Web Tokens (JWTs) and JSON Web Encryption (JWEs). </a:t>
            </a:r>
          </a:p>
          <a:p>
            <a:endParaRPr lang="en-IN" sz="1200" b="0" i="0" kern="1200" dirty="0">
              <a:solidFill>
                <a:schemeClr val="tx1"/>
              </a:solidFill>
              <a:effectLst/>
              <a:latin typeface="+mn-lt"/>
              <a:ea typeface="+mn-ea"/>
              <a:cs typeface="+mn-cs"/>
            </a:endParaRPr>
          </a:p>
          <a:p>
            <a:r>
              <a:rPr lang="en-US" sz="1200" b="1" kern="1200" dirty="0">
                <a:solidFill>
                  <a:schemeClr val="tx1"/>
                </a:solidFill>
                <a:latin typeface="+mn-lt"/>
                <a:ea typeface="+mn-ea"/>
                <a:cs typeface="+mn-cs"/>
              </a:rPr>
              <a:t>Kid </a:t>
            </a:r>
            <a:r>
              <a:rPr lang="en-US" sz="1200" kern="1200" dirty="0">
                <a:solidFill>
                  <a:schemeClr val="tx1"/>
                </a:solidFill>
                <a:latin typeface="+mn-lt"/>
                <a:ea typeface="+mn-ea"/>
                <a:cs typeface="+mn-cs"/>
              </a:rPr>
              <a:t>-- </a:t>
            </a:r>
            <a:r>
              <a:rPr lang="en-US" dirty="0"/>
              <a:t>Key ID — identifies which key was used</a:t>
            </a:r>
          </a:p>
          <a:p>
            <a:r>
              <a:rPr lang="en-US" sz="1200" b="1" kern="1200" dirty="0" err="1">
                <a:solidFill>
                  <a:schemeClr val="tx1"/>
                </a:solidFill>
                <a:latin typeface="+mn-lt"/>
                <a:ea typeface="+mn-ea"/>
                <a:cs typeface="+mn-cs"/>
              </a:rPr>
              <a:t>Jku</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 </a:t>
            </a:r>
            <a:r>
              <a:rPr lang="en-US" dirty="0"/>
              <a:t>URL to JWKS (public key set)</a:t>
            </a:r>
          </a:p>
          <a:p>
            <a:r>
              <a:rPr lang="en-US" sz="1200" b="1" kern="1200" dirty="0" err="1">
                <a:solidFill>
                  <a:schemeClr val="tx1"/>
                </a:solidFill>
                <a:latin typeface="+mn-lt"/>
                <a:ea typeface="+mn-ea"/>
                <a:cs typeface="+mn-cs"/>
              </a:rPr>
              <a:t>Jwk</a:t>
            </a:r>
            <a:r>
              <a:rPr lang="en-US" sz="1200" kern="1200" dirty="0">
                <a:solidFill>
                  <a:schemeClr val="tx1"/>
                </a:solidFill>
                <a:latin typeface="+mn-lt"/>
                <a:ea typeface="+mn-ea"/>
                <a:cs typeface="+mn-cs"/>
              </a:rPr>
              <a:t> - </a:t>
            </a:r>
            <a:r>
              <a:rPr lang="en-US" dirty="0"/>
              <a:t>Inline JSON Web Key (contains key params)</a:t>
            </a:r>
          </a:p>
          <a:p>
            <a:r>
              <a:rPr lang="en-IN" b="1" dirty="0"/>
              <a:t>X5u - </a:t>
            </a:r>
            <a:r>
              <a:rPr lang="en-IN" dirty="0"/>
              <a:t>X.509 URLA URL that points to a public X.509 certificate (usually HTTPS) used to verify the </a:t>
            </a:r>
            <a:r>
              <a:rPr lang="en-IN" dirty="0" err="1"/>
              <a:t>signature.Optional</a:t>
            </a:r>
            <a:endParaRPr lang="en-IN" dirty="0"/>
          </a:p>
          <a:p>
            <a:r>
              <a:rPr lang="en-IN" b="1" dirty="0"/>
              <a:t>X5c - </a:t>
            </a:r>
            <a:r>
              <a:rPr lang="en-IN" dirty="0"/>
              <a:t>X.509 </a:t>
            </a:r>
            <a:r>
              <a:rPr lang="en-IN" dirty="0" err="1"/>
              <a:t>ChainAn</a:t>
            </a:r>
            <a:r>
              <a:rPr lang="en-IN" dirty="0"/>
              <a:t> array of one or more base64-encoded certs for </a:t>
            </a:r>
            <a:r>
              <a:rPr lang="en-IN" dirty="0" err="1"/>
              <a:t>verifying.Optional</a:t>
            </a:r>
            <a:endParaRPr lang="en-IN" dirty="0"/>
          </a:p>
          <a:p>
            <a:r>
              <a:rPr lang="en-IN" b="1" dirty="0" err="1"/>
              <a:t>Cty</a:t>
            </a:r>
            <a:r>
              <a:rPr lang="en-IN" b="1" dirty="0"/>
              <a:t> - </a:t>
            </a:r>
            <a:r>
              <a:rPr lang="en-IN" dirty="0"/>
              <a:t>Content </a:t>
            </a:r>
            <a:r>
              <a:rPr lang="en-IN" dirty="0" err="1"/>
              <a:t>TypeUsed</a:t>
            </a:r>
            <a:r>
              <a:rPr lang="en-IN" dirty="0"/>
              <a:t> when JWTs are nested (e.g., JWT inside another JWT).Optional</a:t>
            </a:r>
          </a:p>
          <a:p>
            <a:r>
              <a:rPr lang="en-US" sz="1200" b="1" kern="1200" dirty="0">
                <a:solidFill>
                  <a:schemeClr val="tx1"/>
                </a:solidFill>
                <a:latin typeface="+mn-lt"/>
                <a:ea typeface="+mn-ea"/>
                <a:cs typeface="+mn-cs"/>
              </a:rPr>
              <a:t>K -</a:t>
            </a:r>
            <a:r>
              <a:rPr lang="en-US" dirty="0"/>
              <a:t> field is simply the secret key material encoded as </a:t>
            </a:r>
            <a:r>
              <a:rPr lang="en-US" b="1" dirty="0"/>
              <a:t>base64url</a:t>
            </a:r>
            <a:r>
              <a:rPr lang="en-US" dirty="0"/>
              <a:t> text.</a:t>
            </a:r>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E11F774D-97CA-EE6F-C82E-50DEC05C7971}"/>
              </a:ext>
            </a:extLst>
          </p:cNvPr>
          <p:cNvSpPr>
            <a:spLocks noGrp="1"/>
          </p:cNvSpPr>
          <p:nvPr>
            <p:ph type="sldNum" sz="quarter" idx="5"/>
          </p:nvPr>
        </p:nvSpPr>
        <p:spPr/>
        <p:txBody>
          <a:bodyPr/>
          <a:lstStyle/>
          <a:p>
            <a:fld id="{0BC8CDB2-32DF-46F5-B558-3CF2272A102D}" type="slidenum">
              <a:rPr lang="en-IN" smtClean="0"/>
              <a:t>8</a:t>
            </a:fld>
            <a:endParaRPr lang="en-IN" dirty="0"/>
          </a:p>
        </p:txBody>
      </p:sp>
    </p:spTree>
    <p:extLst>
      <p:ext uri="{BB962C8B-B14F-4D97-AF65-F5344CB8AC3E}">
        <p14:creationId xmlns:p14="http://schemas.microsoft.com/office/powerpoint/2010/main" val="128374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providing a URL (</a:t>
            </a:r>
            <a:r>
              <a:rPr lang="en-US" sz="1200" kern="1200" dirty="0" err="1">
                <a:solidFill>
                  <a:schemeClr val="tx1"/>
                </a:solidFill>
                <a:latin typeface="+mn-lt"/>
                <a:ea typeface="+mn-ea"/>
                <a:cs typeface="+mn-cs"/>
              </a:rPr>
              <a:t>jku</a:t>
            </a:r>
            <a:r>
              <a:rPr lang="en-US" dirty="0"/>
              <a:t>), the key itself can be </a:t>
            </a:r>
            <a:r>
              <a:rPr lang="en-US" b="1" dirty="0"/>
              <a:t>embedded directly</a:t>
            </a:r>
            <a:r>
              <a:rPr lang="en-US" dirty="0"/>
              <a:t> in the JWT header.</a:t>
            </a:r>
          </a:p>
          <a:p>
            <a:r>
              <a:rPr lang="en-US" dirty="0"/>
              <a:t>This is a </a:t>
            </a:r>
            <a:r>
              <a:rPr lang="en-US" b="1" dirty="0"/>
              <a:t>JWK object</a:t>
            </a:r>
            <a:r>
              <a:rPr lang="en-US" dirty="0"/>
              <a:t> (JSON representation of the key).</a:t>
            </a:r>
          </a:p>
          <a:p>
            <a:endParaRPr lang="en-IN" dirty="0"/>
          </a:p>
          <a:p>
            <a:r>
              <a:rPr lang="en-US" dirty="0"/>
              <a:t>⚠️ </a:t>
            </a:r>
            <a:r>
              <a:rPr lang="en-US" b="1" dirty="0"/>
              <a:t>Security Note:</a:t>
            </a:r>
            <a:br>
              <a:rPr lang="en-US" dirty="0"/>
            </a:br>
            <a:r>
              <a:rPr lang="en-US" dirty="0"/>
              <a:t>If the application </a:t>
            </a:r>
            <a:r>
              <a:rPr lang="en-US" b="1" dirty="0"/>
              <a:t>blindly trusts the embedded </a:t>
            </a:r>
            <a:r>
              <a:rPr lang="en-US" sz="1200" b="1" kern="1200" dirty="0" err="1">
                <a:solidFill>
                  <a:schemeClr val="tx1"/>
                </a:solidFill>
                <a:latin typeface="+mn-lt"/>
                <a:ea typeface="+mn-ea"/>
                <a:cs typeface="+mn-cs"/>
              </a:rPr>
              <a:t>jwk</a:t>
            </a:r>
            <a:r>
              <a:rPr lang="en-US" dirty="0"/>
              <a:t>, attackers can supply their own public key → verify their own fake signature.</a:t>
            </a:r>
            <a:br>
              <a:rPr lang="en-US" dirty="0"/>
            </a:br>
            <a:r>
              <a:rPr lang="en-US" dirty="0"/>
              <a:t>This is what makes the </a:t>
            </a:r>
            <a:r>
              <a:rPr lang="en-US" b="1" dirty="0"/>
              <a:t>algorithm confusion / JWK injection</a:t>
            </a:r>
            <a:r>
              <a:rPr lang="en-US" dirty="0"/>
              <a:t> possible.</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9</a:t>
            </a:fld>
            <a:endParaRPr lang="en-IN" dirty="0"/>
          </a:p>
        </p:txBody>
      </p:sp>
    </p:spTree>
    <p:extLst>
      <p:ext uri="{BB962C8B-B14F-4D97-AF65-F5344CB8AC3E}">
        <p14:creationId xmlns:p14="http://schemas.microsoft.com/office/powerpoint/2010/main" val="231367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13725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1334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673814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48624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02329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72841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26896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82931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5254E7A-685F-44E4-B1CE-8A9D1EA03F9A}" type="datetimeFigureOut">
              <a:rPr lang="en-IN" smtClean="0"/>
              <a:t>10-11-2025</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234961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79823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54316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73621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0913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4457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82524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8850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10-11-2025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92563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254E7A-685F-44E4-B1CE-8A9D1EA03F9A}" type="datetimeFigureOut">
              <a:rPr lang="en-IN" smtClean="0"/>
              <a:t>10-11-2025</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41360460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intigriti.com/researchers/blog/hacking-tools/exploiting-jwt-vulnerabilities" TargetMode="External"/><Relationship Id="rId3" Type="http://schemas.openxmlformats.org/officeDocument/2006/relationships/hyperlink" Target="https://portswigger.net/web-security/jwt/algorithm-confusion" TargetMode="External"/><Relationship Id="rId7" Type="http://schemas.openxmlformats.org/officeDocument/2006/relationships/hyperlink" Target="https://chatgpt.com/share/690ae6ca-ec38-8006-9e1e-dbb45086e9e7"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pentesterlab.com/blog/jwt-vulnerabilities-attacks-guide" TargetMode="External"/><Relationship Id="rId5" Type="http://schemas.openxmlformats.org/officeDocument/2006/relationships/hyperlink" Target="https://medium.facilelogin.com/jwt-jws-and-jwe-for-not-so-dummies-b63310d201a3" TargetMode="External"/><Relationship Id="rId4" Type="http://schemas.openxmlformats.org/officeDocument/2006/relationships/hyperlink" Target="https://supertokens.com/blog/what-is-jwt#further-reading-materi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B9CB74-169D-BE43-F8EB-7ACE92B8BABF}"/>
              </a:ext>
            </a:extLst>
          </p:cNvPr>
          <p:cNvSpPr txBox="1"/>
          <p:nvPr/>
        </p:nvSpPr>
        <p:spPr>
          <a:xfrm>
            <a:off x="2986392" y="4279995"/>
            <a:ext cx="4856842" cy="369332"/>
          </a:xfrm>
          <a:prstGeom prst="rect">
            <a:avLst/>
          </a:prstGeom>
          <a:noFill/>
        </p:spPr>
        <p:txBody>
          <a:bodyPr wrap="none" rtlCol="0">
            <a:spAutoFit/>
          </a:bodyPr>
          <a:lstStyle/>
          <a:p>
            <a:pPr algn="ctr"/>
            <a:r>
              <a:rPr lang="en-US" dirty="0" err="1">
                <a:solidFill>
                  <a:srgbClr val="FF0000"/>
                </a:solidFill>
              </a:rPr>
              <a:t>Yashmehta</a:t>
            </a:r>
            <a:r>
              <a:rPr lang="en-US" dirty="0" err="1">
                <a:solidFill>
                  <a:schemeClr val="bg1"/>
                </a:solidFill>
              </a:rPr>
              <a:t>.</a:t>
            </a:r>
            <a:r>
              <a:rPr lang="en-US" dirty="0" err="1">
                <a:solidFill>
                  <a:schemeClr val="accent5">
                    <a:lumMod val="75000"/>
                  </a:schemeClr>
                </a:solidFill>
              </a:rPr>
              <a:t>securityconsultant</a:t>
            </a:r>
            <a:r>
              <a:rPr lang="en-US" dirty="0" err="1">
                <a:solidFill>
                  <a:schemeClr val="bg1"/>
                </a:solidFill>
              </a:rPr>
              <a:t>.</a:t>
            </a:r>
            <a:r>
              <a:rPr lang="en-US" dirty="0" err="1">
                <a:solidFill>
                  <a:schemeClr val="accent4"/>
                </a:solidFill>
              </a:rPr>
              <a:t>redfoxsecurity</a:t>
            </a:r>
            <a:endParaRPr lang="en-US" dirty="0">
              <a:solidFill>
                <a:schemeClr val="accent4"/>
              </a:solidFill>
            </a:endParaRPr>
          </a:p>
        </p:txBody>
      </p:sp>
      <p:pic>
        <p:nvPicPr>
          <p:cNvPr id="4" name="Picture 3">
            <a:extLst>
              <a:ext uri="{FF2B5EF4-FFF2-40B4-BE49-F238E27FC236}">
                <a16:creationId xmlns:a16="http://schemas.microsoft.com/office/drawing/2014/main" id="{824CD031-18D8-D2AE-3E37-266B09C56E08}"/>
              </a:ext>
            </a:extLst>
          </p:cNvPr>
          <p:cNvPicPr>
            <a:picLocks noChangeAspect="1"/>
          </p:cNvPicPr>
          <p:nvPr/>
        </p:nvPicPr>
        <p:blipFill>
          <a:blip r:embed="rId3">
            <a:extLst>
              <a:ext uri="{28A0092B-C50C-407E-A947-70E740481C1C}">
                <a14:useLocalDpi xmlns:a14="http://schemas.microsoft.com/office/drawing/2010/main" val="0"/>
              </a:ext>
            </a:extLst>
          </a:blip>
          <a:srcRect l="27788" t="29082" r="27568" b="27127"/>
          <a:stretch>
            <a:fillRect/>
          </a:stretch>
        </p:blipFill>
        <p:spPr>
          <a:xfrm>
            <a:off x="2986392" y="2661919"/>
            <a:ext cx="2764168" cy="1534161"/>
          </a:xfrm>
          <a:prstGeom prst="rect">
            <a:avLst/>
          </a:prstGeom>
        </p:spPr>
      </p:pic>
    </p:spTree>
    <p:extLst>
      <p:ext uri="{BB962C8B-B14F-4D97-AF65-F5344CB8AC3E}">
        <p14:creationId xmlns:p14="http://schemas.microsoft.com/office/powerpoint/2010/main" val="31196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A801-58C3-C45B-3707-FFED23F2096F}"/>
              </a:ext>
            </a:extLst>
          </p:cNvPr>
          <p:cNvSpPr>
            <a:spLocks noGrp="1"/>
          </p:cNvSpPr>
          <p:nvPr>
            <p:ph type="title"/>
          </p:nvPr>
        </p:nvSpPr>
        <p:spPr/>
        <p:txBody>
          <a:bodyPr/>
          <a:lstStyle/>
          <a:p>
            <a:r>
              <a:rPr lang="en-US" dirty="0" err="1">
                <a:latin typeface="Nunito Sans" pitchFamily="2" charset="0"/>
              </a:rPr>
              <a:t>Jku</a:t>
            </a:r>
            <a:r>
              <a:rPr lang="en-US" dirty="0">
                <a:latin typeface="Nunito Sans" pitchFamily="2" charset="0"/>
              </a:rPr>
              <a:t> (JSON Web Key Set URL) parameter</a:t>
            </a:r>
            <a:endParaRPr lang="en-IN" dirty="0"/>
          </a:p>
        </p:txBody>
      </p:sp>
      <p:pic>
        <p:nvPicPr>
          <p:cNvPr id="5" name="Content Placeholder 4">
            <a:extLst>
              <a:ext uri="{FF2B5EF4-FFF2-40B4-BE49-F238E27FC236}">
                <a16:creationId xmlns:a16="http://schemas.microsoft.com/office/drawing/2014/main" id="{725BA616-94AB-76EC-38E4-27091C731826}"/>
              </a:ext>
            </a:extLst>
          </p:cNvPr>
          <p:cNvPicPr>
            <a:picLocks noGrp="1" noChangeAspect="1"/>
          </p:cNvPicPr>
          <p:nvPr>
            <p:ph idx="1"/>
          </p:nvPr>
        </p:nvPicPr>
        <p:blipFill>
          <a:blip r:embed="rId3"/>
          <a:stretch>
            <a:fillRect/>
          </a:stretch>
        </p:blipFill>
        <p:spPr>
          <a:xfrm>
            <a:off x="847292" y="2557123"/>
            <a:ext cx="5929428" cy="3574866"/>
          </a:xfrm>
          <a:prstGeom prst="rect">
            <a:avLst/>
          </a:prstGeom>
          <a:ln>
            <a:solidFill>
              <a:schemeClr val="bg1"/>
            </a:solidFill>
          </a:ln>
        </p:spPr>
      </p:pic>
      <p:sp>
        <p:nvSpPr>
          <p:cNvPr id="7" name="TextBox 6">
            <a:extLst>
              <a:ext uri="{FF2B5EF4-FFF2-40B4-BE49-F238E27FC236}">
                <a16:creationId xmlns:a16="http://schemas.microsoft.com/office/drawing/2014/main" id="{FD7788E3-09EC-C711-8457-8285B38A867F}"/>
              </a:ext>
            </a:extLst>
          </p:cNvPr>
          <p:cNvSpPr txBox="1"/>
          <p:nvPr/>
        </p:nvSpPr>
        <p:spPr>
          <a:xfrm>
            <a:off x="680321" y="2144795"/>
            <a:ext cx="9987280"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p:txBody>
      </p:sp>
      <p:sp>
        <p:nvSpPr>
          <p:cNvPr id="9" name="TextBox 8">
            <a:extLst>
              <a:ext uri="{FF2B5EF4-FFF2-40B4-BE49-F238E27FC236}">
                <a16:creationId xmlns:a16="http://schemas.microsoft.com/office/drawing/2014/main" id="{B2A86172-E555-9A79-F6E5-042DA8693D88}"/>
              </a:ext>
            </a:extLst>
          </p:cNvPr>
          <p:cNvSpPr txBox="1"/>
          <p:nvPr/>
        </p:nvSpPr>
        <p:spPr>
          <a:xfrm>
            <a:off x="743533" y="6196145"/>
            <a:ext cx="9987279" cy="523220"/>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dirty="0" err="1">
                <a:solidFill>
                  <a:schemeClr val="bg1">
                    <a:lumMod val="95000"/>
                    <a:lumOff val="5000"/>
                  </a:schemeClr>
                </a:solidFill>
                <a:latin typeface="Nunito Sans" pitchFamily="2" charset="0"/>
              </a:rPr>
              <a:t>jku</a:t>
            </a:r>
            <a:r>
              <a:rPr lang="en-US" sz="1400" dirty="0">
                <a:solidFill>
                  <a:schemeClr val="bg1">
                    <a:lumMod val="95000"/>
                    <a:lumOff val="5000"/>
                  </a:schemeClr>
                </a:solidFill>
                <a:latin typeface="Nunito Sans" pitchFamily="2" charset="0"/>
              </a:rPr>
              <a:t> tells verifiers </a:t>
            </a:r>
            <a:r>
              <a:rPr lang="en-US" sz="1400" i="1" dirty="0">
                <a:solidFill>
                  <a:schemeClr val="bg1">
                    <a:lumMod val="95000"/>
                    <a:lumOff val="5000"/>
                  </a:schemeClr>
                </a:solidFill>
                <a:latin typeface="Nunito Sans" pitchFamily="2" charset="0"/>
              </a:rPr>
              <a:t>where</a:t>
            </a:r>
            <a:r>
              <a:rPr lang="en-US" sz="1400" dirty="0">
                <a:solidFill>
                  <a:schemeClr val="bg1">
                    <a:lumMod val="95000"/>
                    <a:lumOff val="5000"/>
                  </a:schemeClr>
                </a:solidFill>
                <a:latin typeface="Nunito Sans" pitchFamily="2" charset="0"/>
              </a:rPr>
              <a:t> to get the public key (JWK Set).</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426485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DD1E-D3FD-BEA0-49E6-E110B448A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297E1-A045-6357-FB67-51D7ECD69EB5}"/>
              </a:ext>
            </a:extLst>
          </p:cNvPr>
          <p:cNvSpPr>
            <a:spLocks noGrp="1"/>
          </p:cNvSpPr>
          <p:nvPr>
            <p:ph type="title"/>
          </p:nvPr>
        </p:nvSpPr>
        <p:spPr/>
        <p:txBody>
          <a:bodyPr>
            <a:normAutofit/>
          </a:bodyPr>
          <a:lstStyle/>
          <a:p>
            <a:r>
              <a:rPr lang="en-US" dirty="0">
                <a:latin typeface="Nunito Sans Normal" pitchFamily="2" charset="0"/>
              </a:rPr>
              <a:t>Kid (Key ID) Parameter	</a:t>
            </a:r>
            <a:endParaRPr lang="en-IN" dirty="0">
              <a:latin typeface="Nunito Sans Normal" pitchFamily="2" charset="0"/>
            </a:endParaRPr>
          </a:p>
        </p:txBody>
      </p:sp>
      <p:sp>
        <p:nvSpPr>
          <p:cNvPr id="5" name="TextBox 4">
            <a:extLst>
              <a:ext uri="{FF2B5EF4-FFF2-40B4-BE49-F238E27FC236}">
                <a16:creationId xmlns:a16="http://schemas.microsoft.com/office/drawing/2014/main" id="{40DABCBC-2D3D-2812-E8BD-02BF2EB2D842}"/>
              </a:ext>
            </a:extLst>
          </p:cNvPr>
          <p:cNvSpPr txBox="1"/>
          <p:nvPr/>
        </p:nvSpPr>
        <p:spPr>
          <a:xfrm>
            <a:off x="406400" y="2139651"/>
            <a:ext cx="9997440" cy="617477"/>
          </a:xfrm>
          <a:prstGeom prst="rect">
            <a:avLst/>
          </a:prstGeom>
          <a:noFill/>
        </p:spPr>
        <p:txBody>
          <a:bodyPr wrap="square">
            <a:spAutoFit/>
          </a:bodyPr>
          <a:lstStyle/>
          <a:p>
            <a:pPr algn="l">
              <a:lnSpc>
                <a:spcPts val="2100"/>
              </a:lnSpc>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 </a:t>
            </a:r>
          </a:p>
        </p:txBody>
      </p:sp>
      <p:pic>
        <p:nvPicPr>
          <p:cNvPr id="10" name="Picture 9">
            <a:extLst>
              <a:ext uri="{FF2B5EF4-FFF2-40B4-BE49-F238E27FC236}">
                <a16:creationId xmlns:a16="http://schemas.microsoft.com/office/drawing/2014/main" id="{C9F77150-8DFE-37FF-CFF1-F154CDC22C1A}"/>
              </a:ext>
            </a:extLst>
          </p:cNvPr>
          <p:cNvPicPr>
            <a:picLocks noChangeAspect="1"/>
          </p:cNvPicPr>
          <p:nvPr/>
        </p:nvPicPr>
        <p:blipFill>
          <a:blip r:embed="rId3"/>
          <a:srcRect b="25980"/>
          <a:stretch>
            <a:fillRect/>
          </a:stretch>
        </p:blipFill>
        <p:spPr>
          <a:xfrm>
            <a:off x="518160" y="2795135"/>
            <a:ext cx="6675119" cy="2874145"/>
          </a:xfrm>
          <a:prstGeom prst="rect">
            <a:avLst/>
          </a:prstGeom>
          <a:ln>
            <a:solidFill>
              <a:schemeClr val="bg1"/>
            </a:solidFill>
          </a:ln>
        </p:spPr>
      </p:pic>
      <p:sp>
        <p:nvSpPr>
          <p:cNvPr id="12" name="TextBox 11">
            <a:extLst>
              <a:ext uri="{FF2B5EF4-FFF2-40B4-BE49-F238E27FC236}">
                <a16:creationId xmlns:a16="http://schemas.microsoft.com/office/drawing/2014/main" id="{A92E36DE-704A-D3E3-02E7-4E6777A05860}"/>
              </a:ext>
            </a:extLst>
          </p:cNvPr>
          <p:cNvSpPr txBox="1"/>
          <p:nvPr/>
        </p:nvSpPr>
        <p:spPr>
          <a:xfrm>
            <a:off x="518160" y="5735440"/>
            <a:ext cx="6096000" cy="738664"/>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kid = which key to use.</a:t>
            </a:r>
            <a:br>
              <a:rPr lang="en-US" sz="1400" i="1"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a:t>
            </a:r>
            <a:r>
              <a:rPr lang="en-US" sz="1400" i="1" dirty="0" err="1">
                <a:solidFill>
                  <a:schemeClr val="bg1">
                    <a:lumMod val="95000"/>
                    <a:lumOff val="5000"/>
                  </a:schemeClr>
                </a:solidFill>
                <a:latin typeface="Nunito Sans" pitchFamily="2" charset="0"/>
              </a:rPr>
              <a:t>jku</a:t>
            </a:r>
            <a:r>
              <a:rPr lang="en-US" sz="1400" i="1" dirty="0">
                <a:solidFill>
                  <a:schemeClr val="bg1">
                    <a:lumMod val="95000"/>
                    <a:lumOff val="5000"/>
                  </a:schemeClr>
                </a:solidFill>
                <a:latin typeface="Nunito Sans" pitchFamily="2" charset="0"/>
              </a:rPr>
              <a:t> = where to find it.</a:t>
            </a:r>
            <a:endParaRPr lang="en-IN" sz="1400" i="1"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60167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42B81-304A-061F-7131-4C150D8A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E2696-F694-E264-FF69-7C7976B71F3A}"/>
              </a:ext>
            </a:extLst>
          </p:cNvPr>
          <p:cNvSpPr>
            <a:spLocks noGrp="1"/>
          </p:cNvSpPr>
          <p:nvPr>
            <p:ph type="title"/>
          </p:nvPr>
        </p:nvSpPr>
        <p:spPr/>
        <p:txBody>
          <a:bodyPr>
            <a:normAutofit/>
          </a:bodyPr>
          <a:lstStyle/>
          <a:p>
            <a:r>
              <a:rPr lang="en-US" dirty="0"/>
              <a:t>k (Key parameter inside JWK)</a:t>
            </a:r>
            <a:endParaRPr lang="en-IN" dirty="0">
              <a:latin typeface="Nunito Sans Normal" pitchFamily="2" charset="0"/>
            </a:endParaRPr>
          </a:p>
        </p:txBody>
      </p:sp>
      <p:sp>
        <p:nvSpPr>
          <p:cNvPr id="4" name="TextBox 3">
            <a:extLst>
              <a:ext uri="{FF2B5EF4-FFF2-40B4-BE49-F238E27FC236}">
                <a16:creationId xmlns:a16="http://schemas.microsoft.com/office/drawing/2014/main" id="{46061033-79B7-588B-98C5-F9E872277384}"/>
              </a:ext>
            </a:extLst>
          </p:cNvPr>
          <p:cNvSpPr txBox="1"/>
          <p:nvPr/>
        </p:nvSpPr>
        <p:spPr>
          <a:xfrm>
            <a:off x="528320" y="2279447"/>
            <a:ext cx="9946640" cy="348172"/>
          </a:xfrm>
          <a:prstGeom prst="rect">
            <a:avLst/>
          </a:prstGeom>
          <a:noFill/>
        </p:spPr>
        <p:txBody>
          <a:bodyPr wrap="square">
            <a:spAutoFit/>
          </a:bodyPr>
          <a:lstStyle/>
          <a:p>
            <a:pPr>
              <a:lnSpc>
                <a:spcPts val="2100"/>
              </a:lnSpc>
            </a:pPr>
            <a:r>
              <a:rPr lang="en-US" sz="1400" dirty="0">
                <a:solidFill>
                  <a:schemeClr val="bg1"/>
                </a:solidFill>
                <a:latin typeface="Nunito Sans" pitchFamily="2" charset="0"/>
              </a:rPr>
              <a:t>k property- String decodes to the actual bytes the HMAC algorithm uses.</a:t>
            </a:r>
          </a:p>
        </p:txBody>
      </p:sp>
      <p:pic>
        <p:nvPicPr>
          <p:cNvPr id="7" name="Picture 6">
            <a:extLst>
              <a:ext uri="{FF2B5EF4-FFF2-40B4-BE49-F238E27FC236}">
                <a16:creationId xmlns:a16="http://schemas.microsoft.com/office/drawing/2014/main" id="{666CB5EA-69F3-D306-EBB3-9AC3E3D8A88F}"/>
              </a:ext>
            </a:extLst>
          </p:cNvPr>
          <p:cNvPicPr>
            <a:picLocks noChangeAspect="1"/>
          </p:cNvPicPr>
          <p:nvPr/>
        </p:nvPicPr>
        <p:blipFill>
          <a:blip r:embed="rId3"/>
          <a:stretch>
            <a:fillRect/>
          </a:stretch>
        </p:blipFill>
        <p:spPr>
          <a:xfrm>
            <a:off x="554037" y="2637283"/>
            <a:ext cx="4906645" cy="1161417"/>
          </a:xfrm>
          <a:prstGeom prst="rect">
            <a:avLst/>
          </a:prstGeom>
          <a:ln>
            <a:solidFill>
              <a:schemeClr val="bg1"/>
            </a:solidFill>
          </a:ln>
        </p:spPr>
      </p:pic>
      <p:pic>
        <p:nvPicPr>
          <p:cNvPr id="9" name="Picture 8">
            <a:extLst>
              <a:ext uri="{FF2B5EF4-FFF2-40B4-BE49-F238E27FC236}">
                <a16:creationId xmlns:a16="http://schemas.microsoft.com/office/drawing/2014/main" id="{3AE0B074-A772-06EA-3576-CB4AD4CFBCF7}"/>
              </a:ext>
            </a:extLst>
          </p:cNvPr>
          <p:cNvPicPr>
            <a:picLocks noChangeAspect="1"/>
          </p:cNvPicPr>
          <p:nvPr/>
        </p:nvPicPr>
        <p:blipFill>
          <a:blip r:embed="rId4"/>
          <a:srcRect r="36512"/>
          <a:stretch>
            <a:fillRect/>
          </a:stretch>
        </p:blipFill>
        <p:spPr>
          <a:xfrm>
            <a:off x="5688965" y="2627619"/>
            <a:ext cx="4704715" cy="3429000"/>
          </a:xfrm>
          <a:prstGeom prst="rect">
            <a:avLst/>
          </a:prstGeom>
          <a:ln>
            <a:solidFill>
              <a:schemeClr val="bg1"/>
            </a:solidFill>
          </a:ln>
        </p:spPr>
      </p:pic>
      <p:sp>
        <p:nvSpPr>
          <p:cNvPr id="11" name="TextBox 10">
            <a:extLst>
              <a:ext uri="{FF2B5EF4-FFF2-40B4-BE49-F238E27FC236}">
                <a16:creationId xmlns:a16="http://schemas.microsoft.com/office/drawing/2014/main" id="{91B14B8E-23AD-6902-FB17-56CE7BFA83B8}"/>
              </a:ext>
            </a:extLst>
          </p:cNvPr>
          <p:cNvSpPr txBox="1"/>
          <p:nvPr/>
        </p:nvSpPr>
        <p:spPr>
          <a:xfrm>
            <a:off x="554037" y="3972787"/>
            <a:ext cx="4988560" cy="738664"/>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 k = the secret key itself (encoded) inside a JWK.</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Used when the JWT uses </a:t>
            </a:r>
            <a:r>
              <a:rPr lang="en-US" sz="1400" b="1" dirty="0">
                <a:solidFill>
                  <a:schemeClr val="bg1">
                    <a:lumMod val="95000"/>
                    <a:lumOff val="5000"/>
                  </a:schemeClr>
                </a:solidFill>
                <a:latin typeface="Nunito Sans" pitchFamily="2" charset="0"/>
              </a:rPr>
              <a:t>HS256 / HS384 / HS512 		(HMAC)</a:t>
            </a:r>
            <a:r>
              <a:rPr lang="en-US" sz="1400" dirty="0">
                <a:solidFill>
                  <a:schemeClr val="bg1">
                    <a:lumMod val="95000"/>
                    <a:lumOff val="5000"/>
                  </a:schemeClr>
                </a:solidFill>
                <a:latin typeface="Nunito Sans" pitchFamily="2" charset="0"/>
              </a:rPr>
              <a:t> algorithms.</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31999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4FFB5-D851-C45E-0F8F-A6605AEE8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06979-BE5D-29DF-85B8-2AF07F351E2F}"/>
              </a:ext>
            </a:extLst>
          </p:cNvPr>
          <p:cNvSpPr>
            <a:spLocks noGrp="1"/>
          </p:cNvSpPr>
          <p:nvPr>
            <p:ph type="title"/>
          </p:nvPr>
        </p:nvSpPr>
        <p:spPr>
          <a:xfrm>
            <a:off x="649841" y="753228"/>
            <a:ext cx="9613861" cy="1080938"/>
          </a:xfrm>
        </p:spPr>
        <p:txBody>
          <a:bodyPr>
            <a:normAutofit/>
          </a:bodyPr>
          <a:lstStyle/>
          <a:p>
            <a:r>
              <a:rPr lang="en-US" dirty="0">
                <a:latin typeface="Nunito Sans Normal" pitchFamily="2" charset="0"/>
              </a:rPr>
              <a:t>Header's summary 	</a:t>
            </a:r>
            <a:endParaRPr lang="en-IN" dirty="0">
              <a:latin typeface="Nunito Sans Normal" pitchFamily="2" charset="0"/>
            </a:endParaRPr>
          </a:p>
        </p:txBody>
      </p:sp>
      <p:graphicFrame>
        <p:nvGraphicFramePr>
          <p:cNvPr id="3" name="Table 2">
            <a:extLst>
              <a:ext uri="{FF2B5EF4-FFF2-40B4-BE49-F238E27FC236}">
                <a16:creationId xmlns:a16="http://schemas.microsoft.com/office/drawing/2014/main" id="{D04CBE5C-E40D-9954-340F-3C1E415B0B32}"/>
              </a:ext>
            </a:extLst>
          </p:cNvPr>
          <p:cNvGraphicFramePr>
            <a:graphicFrameLocks noGrp="1"/>
          </p:cNvGraphicFramePr>
          <p:nvPr>
            <p:extLst>
              <p:ext uri="{D42A27DB-BD31-4B8C-83A1-F6EECF244321}">
                <p14:modId xmlns:p14="http://schemas.microsoft.com/office/powerpoint/2010/main" val="2748483382"/>
              </p:ext>
            </p:extLst>
          </p:nvPr>
        </p:nvGraphicFramePr>
        <p:xfrm>
          <a:off x="650558" y="2536031"/>
          <a:ext cx="9692324" cy="1632488"/>
        </p:xfrm>
        <a:graphic>
          <a:graphicData uri="http://schemas.openxmlformats.org/drawingml/2006/table">
            <a:tbl>
              <a:tblPr>
                <a:tableStyleId>{2D5ABB26-0587-4C30-8999-92F81FD0307C}</a:tableStyleId>
              </a:tblPr>
              <a:tblGrid>
                <a:gridCol w="1544002">
                  <a:extLst>
                    <a:ext uri="{9D8B030D-6E8A-4147-A177-3AD203B41FA5}">
                      <a16:colId xmlns:a16="http://schemas.microsoft.com/office/drawing/2014/main" val="1700475979"/>
                    </a:ext>
                  </a:extLst>
                </a:gridCol>
                <a:gridCol w="1625600">
                  <a:extLst>
                    <a:ext uri="{9D8B030D-6E8A-4147-A177-3AD203B41FA5}">
                      <a16:colId xmlns:a16="http://schemas.microsoft.com/office/drawing/2014/main" val="89454370"/>
                    </a:ext>
                  </a:extLst>
                </a:gridCol>
                <a:gridCol w="4099641">
                  <a:extLst>
                    <a:ext uri="{9D8B030D-6E8A-4147-A177-3AD203B41FA5}">
                      <a16:colId xmlns:a16="http://schemas.microsoft.com/office/drawing/2014/main" val="2673020517"/>
                    </a:ext>
                  </a:extLst>
                </a:gridCol>
                <a:gridCol w="2423081">
                  <a:extLst>
                    <a:ext uri="{9D8B030D-6E8A-4147-A177-3AD203B41FA5}">
                      <a16:colId xmlns:a16="http://schemas.microsoft.com/office/drawing/2014/main" val="2741994108"/>
                    </a:ext>
                  </a:extLst>
                </a:gridCol>
              </a:tblGrid>
              <a:tr h="243110">
                <a:tc>
                  <a:txBody>
                    <a:bodyPr/>
                    <a:lstStyle/>
                    <a:p>
                      <a:pPr>
                        <a:buNone/>
                      </a:pPr>
                      <a:r>
                        <a:rPr lang="en-IN" sz="1400" b="1">
                          <a:solidFill>
                            <a:sysClr val="windowText" lastClr="000000"/>
                          </a:solidFill>
                          <a:latin typeface="Nunito Sans" pitchFamily="2" charset="0"/>
                        </a:rPr>
                        <a:t>Parameter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dirty="0">
                          <a:solidFill>
                            <a:sysClr val="windowText" lastClr="000000"/>
                          </a:solidFill>
                          <a:latin typeface="Nunito Sans" pitchFamily="2" charset="0"/>
                        </a:rPr>
                        <a:t>Location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Purpose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Type of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60539222"/>
                  </a:ext>
                </a:extLst>
              </a:tr>
              <a:tr h="243110">
                <a:tc>
                  <a:txBody>
                    <a:bodyPr/>
                    <a:lstStyle/>
                    <a:p>
                      <a:pPr>
                        <a:buNone/>
                      </a:pPr>
                      <a:r>
                        <a:rPr lang="en-IN" sz="1400" b="0" dirty="0" err="1">
                          <a:solidFill>
                            <a:sysClr val="windowText" lastClr="000000"/>
                          </a:solidFill>
                          <a:latin typeface="Nunito Sans" pitchFamily="2" charset="0"/>
                        </a:rPr>
                        <a:t>jku</a:t>
                      </a:r>
                      <a:endParaRPr lang="en-IN" sz="1400" b="0" dirty="0">
                        <a:solidFill>
                          <a:sysClr val="windowText" lastClr="000000"/>
                        </a:solidFill>
                        <a:latin typeface="Nunito Sans" pitchFamily="2"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URL to fetch JWKS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4185366"/>
                  </a:ext>
                </a:extLst>
              </a:tr>
              <a:tr h="243110">
                <a:tc>
                  <a:txBody>
                    <a:bodyPr/>
                    <a:lstStyle/>
                    <a:p>
                      <a:pPr>
                        <a:buNone/>
                      </a:pPr>
                      <a:r>
                        <a:rPr lang="en-IN" sz="1400" b="0" dirty="0">
                          <a:solidFill>
                            <a:sysClr val="windowText" lastClr="000000"/>
                          </a:solidFill>
                          <a:latin typeface="Nunito Sans" pitchFamily="2" charset="0"/>
                        </a:rPr>
                        <a:t>kid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Identify specific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Both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4255699"/>
                  </a:ext>
                </a:extLst>
              </a:tr>
              <a:tr h="243110">
                <a:tc>
                  <a:txBody>
                    <a:bodyPr/>
                    <a:lstStyle/>
                    <a:p>
                      <a:pPr>
                        <a:buNone/>
                      </a:pPr>
                      <a:r>
                        <a:rPr lang="en-IN" sz="1400" b="0">
                          <a:solidFill>
                            <a:sysClr val="windowText" lastClr="000000"/>
                          </a:solidFill>
                          <a:latin typeface="Nunito Sans" pitchFamily="2" charset="0"/>
                        </a:rPr>
                        <a:t>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Embed public key directly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5404704"/>
                  </a:ext>
                </a:extLst>
              </a:tr>
              <a:tr h="413288">
                <a:tc>
                  <a:txBody>
                    <a:bodyPr/>
                    <a:lstStyle/>
                    <a:p>
                      <a:pPr>
                        <a:buNone/>
                      </a:pPr>
                      <a:r>
                        <a:rPr lang="en-IN" sz="1400" b="0" dirty="0">
                          <a:solidFill>
                            <a:sysClr val="windowText" lastClr="000000"/>
                          </a:solidFill>
                          <a:latin typeface="Nunito Sans" pitchFamily="2" charset="0"/>
                        </a:rPr>
                        <a:t>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Inside 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Base64URL-encoded key material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9794714"/>
                  </a:ext>
                </a:extLst>
              </a:tr>
            </a:tbl>
          </a:graphicData>
        </a:graphic>
      </p:graphicFrame>
      <p:sp>
        <p:nvSpPr>
          <p:cNvPr id="6" name="TextBox 5">
            <a:extLst>
              <a:ext uri="{FF2B5EF4-FFF2-40B4-BE49-F238E27FC236}">
                <a16:creationId xmlns:a16="http://schemas.microsoft.com/office/drawing/2014/main" id="{FF8C316F-D513-F434-A6FD-8FD2F6FE41F6}"/>
              </a:ext>
            </a:extLst>
          </p:cNvPr>
          <p:cNvSpPr txBox="1"/>
          <p:nvPr/>
        </p:nvSpPr>
        <p:spPr>
          <a:xfrm>
            <a:off x="528320" y="4513959"/>
            <a:ext cx="10017760" cy="2031325"/>
          </a:xfrm>
          <a:prstGeom prst="rect">
            <a:avLst/>
          </a:prstGeom>
          <a:noFill/>
        </p:spPr>
        <p:txBody>
          <a:bodyPr wrap="square">
            <a:spAutoFit/>
          </a:bodyPr>
          <a:lstStyle/>
          <a:p>
            <a:pPr>
              <a:buNone/>
            </a:pPr>
            <a:r>
              <a:rPr lang="en-US" sz="1400" b="1" dirty="0">
                <a:solidFill>
                  <a:schemeClr val="bg1">
                    <a:lumMod val="95000"/>
                    <a:lumOff val="5000"/>
                  </a:schemeClr>
                </a:solidFill>
                <a:latin typeface="Nunito Sans" pitchFamily="2" charset="0"/>
              </a:rPr>
              <a:t>Real-world connection (Algorithm Confusion attack):</a:t>
            </a:r>
          </a:p>
          <a:p>
            <a:pPr>
              <a:buNone/>
            </a:pPr>
            <a:endParaRPr lang="en-US" sz="1400" b="1" dirty="0">
              <a:solidFill>
                <a:schemeClr val="bg1">
                  <a:lumMod val="95000"/>
                  <a:lumOff val="5000"/>
                </a:schemeClr>
              </a:solidFill>
              <a:latin typeface="Nunito Sans" pitchFamily="2" charset="0"/>
            </a:endParaRPr>
          </a:p>
          <a:p>
            <a:pPr>
              <a:buFont typeface="+mj-lt"/>
              <a:buAutoNum type="arabicPeriod"/>
            </a:pPr>
            <a:r>
              <a:rPr lang="en-US" sz="1400" dirty="0">
                <a:solidFill>
                  <a:schemeClr val="bg1">
                    <a:lumMod val="95000"/>
                    <a:lumOff val="5000"/>
                  </a:schemeClr>
                </a:solidFill>
                <a:latin typeface="Nunito Sans" pitchFamily="2" charset="0"/>
              </a:rPr>
              <a:t>You take the </a:t>
            </a:r>
            <a:r>
              <a:rPr lang="en-US" sz="1400" b="1" dirty="0">
                <a:solidFill>
                  <a:schemeClr val="bg1">
                    <a:lumMod val="95000"/>
                    <a:lumOff val="5000"/>
                  </a:schemeClr>
                </a:solidFill>
                <a:latin typeface="Nunito Sans" pitchFamily="2" charset="0"/>
              </a:rPr>
              <a:t>public RSA key</a:t>
            </a:r>
            <a:r>
              <a:rPr lang="en-US" sz="1400" dirty="0">
                <a:solidFill>
                  <a:schemeClr val="bg1">
                    <a:lumMod val="95000"/>
                    <a:lumOff val="5000"/>
                  </a:schemeClr>
                </a:solidFill>
                <a:latin typeface="Nunito Sans" pitchFamily="2" charset="0"/>
              </a:rPr>
              <a:t> (from /</a:t>
            </a:r>
            <a:r>
              <a:rPr lang="en-US" sz="1400" dirty="0" err="1">
                <a:solidFill>
                  <a:schemeClr val="bg1">
                    <a:lumMod val="95000"/>
                    <a:lumOff val="5000"/>
                  </a:schemeClr>
                </a:solidFill>
                <a:latin typeface="Nunito Sans" pitchFamily="2" charset="0"/>
              </a:rPr>
              <a:t>jwks.json</a:t>
            </a:r>
            <a:r>
              <a:rPr lang="en-US" sz="1400" dirty="0">
                <a:solidFill>
                  <a:schemeClr val="bg1">
                    <a:lumMod val="95000"/>
                    <a:lumOff val="5000"/>
                  </a:schemeClr>
                </a:solidFill>
                <a:latin typeface="Nunito Sans" pitchFamily="2" charset="0"/>
              </a:rPr>
              <a:t>),</a:t>
            </a:r>
          </a:p>
          <a:p>
            <a:pPr>
              <a:buFont typeface="+mj-lt"/>
              <a:buAutoNum type="arabicPeriod"/>
            </a:pPr>
            <a:r>
              <a:rPr lang="en-US" sz="1400" dirty="0">
                <a:solidFill>
                  <a:schemeClr val="bg1">
                    <a:lumMod val="95000"/>
                    <a:lumOff val="5000"/>
                  </a:schemeClr>
                </a:solidFill>
                <a:latin typeface="Nunito Sans" pitchFamily="2" charset="0"/>
              </a:rPr>
              <a:t>Convert it into a </a:t>
            </a:r>
            <a:r>
              <a:rPr lang="en-US" sz="1400" b="1" dirty="0">
                <a:solidFill>
                  <a:schemeClr val="bg1">
                    <a:lumMod val="95000"/>
                    <a:lumOff val="5000"/>
                  </a:schemeClr>
                </a:solidFill>
                <a:latin typeface="Nunito Sans" pitchFamily="2" charset="0"/>
              </a:rPr>
              <a:t>symmetric JWK</a:t>
            </a:r>
            <a:r>
              <a:rPr lang="en-US" sz="1400" dirty="0">
                <a:solidFill>
                  <a:schemeClr val="bg1">
                    <a:lumMod val="95000"/>
                    <a:lumOff val="5000"/>
                  </a:schemeClr>
                </a:solidFill>
                <a:latin typeface="Nunito Sans" pitchFamily="2" charset="0"/>
              </a:rPr>
              <a:t> with "</a:t>
            </a:r>
            <a:r>
              <a:rPr lang="en-US" sz="1400" dirty="0" err="1">
                <a:solidFill>
                  <a:schemeClr val="bg1">
                    <a:lumMod val="95000"/>
                    <a:lumOff val="5000"/>
                  </a:schemeClr>
                </a:solidFill>
                <a:latin typeface="Nunito Sans" pitchFamily="2" charset="0"/>
              </a:rPr>
              <a:t>kty</a:t>
            </a:r>
            <a:r>
              <a:rPr lang="en-US" sz="1400" dirty="0">
                <a:solidFill>
                  <a:schemeClr val="bg1">
                    <a:lumMod val="95000"/>
                    <a:lumOff val="5000"/>
                  </a:schemeClr>
                </a:solidFill>
                <a:latin typeface="Nunito Sans" pitchFamily="2" charset="0"/>
              </a:rPr>
              <a:t>": "oct" and "k": "&lt;Base64 of RSA public&gt;",</a:t>
            </a:r>
          </a:p>
          <a:p>
            <a:pPr>
              <a:buFont typeface="+mj-lt"/>
              <a:buAutoNum type="arabicPeriod"/>
            </a:pPr>
            <a:r>
              <a:rPr lang="en-US" sz="1400" dirty="0">
                <a:solidFill>
                  <a:schemeClr val="bg1">
                    <a:lumMod val="95000"/>
                    <a:lumOff val="5000"/>
                  </a:schemeClr>
                </a:solidFill>
                <a:latin typeface="Nunito Sans" pitchFamily="2" charset="0"/>
              </a:rPr>
              <a:t>Sign the JWT with </a:t>
            </a:r>
            <a:r>
              <a:rPr lang="en-US" sz="1400" b="1" dirty="0">
                <a:solidFill>
                  <a:schemeClr val="bg1">
                    <a:lumMod val="95000"/>
                    <a:lumOff val="5000"/>
                  </a:schemeClr>
                </a:solidFill>
                <a:latin typeface="Nunito Sans" pitchFamily="2" charset="0"/>
              </a:rPr>
              <a:t>HS256</a:t>
            </a:r>
            <a:r>
              <a:rPr lang="en-US" sz="1400" dirty="0">
                <a:solidFill>
                  <a:schemeClr val="bg1">
                    <a:lumMod val="95000"/>
                    <a:lumOff val="5000"/>
                  </a:schemeClr>
                </a:solidFill>
                <a:latin typeface="Nunito Sans" pitchFamily="2" charset="0"/>
              </a:rPr>
              <a:t> using that symmetric key,</a:t>
            </a:r>
          </a:p>
          <a:p>
            <a:pPr>
              <a:buFont typeface="+mj-lt"/>
              <a:buAutoNum type="arabicPeriod"/>
            </a:pPr>
            <a:r>
              <a:rPr lang="en-US" sz="1400" dirty="0">
                <a:solidFill>
                  <a:schemeClr val="bg1">
                    <a:lumMod val="95000"/>
                    <a:lumOff val="5000"/>
                  </a:schemeClr>
                </a:solidFill>
                <a:latin typeface="Nunito Sans" pitchFamily="2" charset="0"/>
              </a:rPr>
              <a:t>Server (confused between RS256 ↔ HS256) accepts it — because it wrongly uses the RSA public key as HMAC secret.</a:t>
            </a:r>
          </a:p>
          <a:p>
            <a:pPr>
              <a:buNone/>
            </a:pPr>
            <a:endParaRPr lang="en-US" sz="1400" dirty="0">
              <a:solidFill>
                <a:schemeClr val="bg1">
                  <a:lumMod val="95000"/>
                  <a:lumOff val="5000"/>
                </a:schemeClr>
              </a:solidFill>
              <a:latin typeface="Nunito Sans" pitchFamily="2" charset="0"/>
            </a:endParaRPr>
          </a:p>
          <a:p>
            <a:pPr>
              <a:buNone/>
            </a:pPr>
            <a:r>
              <a:rPr lang="en-US" sz="1400" dirty="0">
                <a:solidFill>
                  <a:schemeClr val="bg1">
                    <a:lumMod val="95000"/>
                    <a:lumOff val="5000"/>
                  </a:schemeClr>
                </a:solidFill>
                <a:latin typeface="Nunito Sans" pitchFamily="2" charset="0"/>
              </a:rPr>
              <a:t>That’s why understanding k, </a:t>
            </a:r>
            <a:r>
              <a:rPr lang="en-US" sz="1400" dirty="0" err="1">
                <a:solidFill>
                  <a:schemeClr val="bg1">
                    <a:lumMod val="95000"/>
                    <a:lumOff val="5000"/>
                  </a:schemeClr>
                </a:solidFill>
                <a:latin typeface="Nunito Sans" pitchFamily="2" charset="0"/>
              </a:rPr>
              <a:t>jwk</a:t>
            </a:r>
            <a:r>
              <a:rPr lang="en-US" sz="1400" dirty="0">
                <a:solidFill>
                  <a:schemeClr val="bg1">
                    <a:lumMod val="95000"/>
                    <a:lumOff val="5000"/>
                  </a:schemeClr>
                </a:solidFill>
                <a:latin typeface="Nunito Sans" pitchFamily="2" charset="0"/>
              </a:rPr>
              <a:t>, and kid is </a:t>
            </a:r>
            <a:r>
              <a:rPr lang="en-US" sz="1400" b="1" dirty="0">
                <a:solidFill>
                  <a:schemeClr val="bg1">
                    <a:lumMod val="95000"/>
                    <a:lumOff val="5000"/>
                  </a:schemeClr>
                </a:solidFill>
                <a:latin typeface="Nunito Sans" pitchFamily="2" charset="0"/>
              </a:rPr>
              <a:t>essential</a:t>
            </a:r>
            <a:r>
              <a:rPr lang="en-US" sz="1400" dirty="0">
                <a:solidFill>
                  <a:schemeClr val="bg1">
                    <a:lumMod val="95000"/>
                    <a:lumOff val="5000"/>
                  </a:schemeClr>
                </a:solidFill>
                <a:latin typeface="Nunito Sans" pitchFamily="2" charset="0"/>
              </a:rPr>
              <a:t> — they define where the key lives, what type it is, and how the server verifies.</a:t>
            </a:r>
          </a:p>
        </p:txBody>
      </p:sp>
    </p:spTree>
    <p:extLst>
      <p:ext uri="{BB962C8B-B14F-4D97-AF65-F5344CB8AC3E}">
        <p14:creationId xmlns:p14="http://schemas.microsoft.com/office/powerpoint/2010/main" val="115594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6042-B40D-FC87-1AD3-E49CA9A0D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F364E-5CCD-A32F-4D8C-AFF8FA5E3A03}"/>
              </a:ext>
            </a:extLst>
          </p:cNvPr>
          <p:cNvSpPr>
            <a:spLocks noGrp="1"/>
          </p:cNvSpPr>
          <p:nvPr>
            <p:ph type="title"/>
          </p:nvPr>
        </p:nvSpPr>
        <p:spPr/>
        <p:txBody>
          <a:bodyPr>
            <a:normAutofit/>
          </a:bodyPr>
          <a:lstStyle/>
          <a:p>
            <a:r>
              <a:rPr lang="en-US" dirty="0">
                <a:latin typeface="Nunito Sans Normal" pitchFamily="2" charset="0"/>
              </a:rPr>
              <a:t>??????</a:t>
            </a:r>
            <a:endParaRPr lang="en-IN" dirty="0">
              <a:latin typeface="Nunito Sans Normal" pitchFamily="2" charset="0"/>
            </a:endParaRPr>
          </a:p>
        </p:txBody>
      </p:sp>
      <p:pic>
        <p:nvPicPr>
          <p:cNvPr id="9218" name="Picture 2" descr="donald trump in a suit and tie is sitting in a crowd of people">
            <a:extLst>
              <a:ext uri="{FF2B5EF4-FFF2-40B4-BE49-F238E27FC236}">
                <a16:creationId xmlns:a16="http://schemas.microsoft.com/office/drawing/2014/main" id="{A9AA2F68-65F7-B27E-2BDF-77B6D26C9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426" y="2519617"/>
            <a:ext cx="3663734"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220" name="Picture 4" descr="boring theory - Tony Stark Eye Roll Meme Generator">
            <a:extLst>
              <a:ext uri="{FF2B5EF4-FFF2-40B4-BE49-F238E27FC236}">
                <a16:creationId xmlns:a16="http://schemas.microsoft.com/office/drawing/2014/main" id="{C7C5FF2D-BBB4-4F0E-1CF2-530A7660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9617"/>
            <a:ext cx="5715000"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82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67402-E95D-025F-B234-A6CE8A1BE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0D6EF-B8BE-130D-F1B6-8E44F17A792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D072CA68-5C4B-33E7-2427-9BACD4D89830}"/>
              </a:ext>
            </a:extLst>
          </p:cNvPr>
          <p:cNvGraphicFramePr>
            <a:graphicFrameLocks noGrp="1"/>
          </p:cNvGraphicFramePr>
          <p:nvPr>
            <p:extLst>
              <p:ext uri="{D42A27DB-BD31-4B8C-83A1-F6EECF244321}">
                <p14:modId xmlns:p14="http://schemas.microsoft.com/office/powerpoint/2010/main" val="2761060544"/>
              </p:ext>
            </p:extLst>
          </p:nvPr>
        </p:nvGraphicFramePr>
        <p:xfrm>
          <a:off x="80010" y="2077084"/>
          <a:ext cx="12010391" cy="4679314"/>
        </p:xfrm>
        <a:graphic>
          <a:graphicData uri="http://schemas.openxmlformats.org/drawingml/2006/table">
            <a:tbl>
              <a:tblPr>
                <a:tableStyleId>{5C22544A-7EE6-4342-B048-85BDC9FD1C3A}</a:tableStyleId>
              </a:tblPr>
              <a:tblGrid>
                <a:gridCol w="1945166">
                  <a:extLst>
                    <a:ext uri="{9D8B030D-6E8A-4147-A177-3AD203B41FA5}">
                      <a16:colId xmlns:a16="http://schemas.microsoft.com/office/drawing/2014/main" val="127346741"/>
                    </a:ext>
                  </a:extLst>
                </a:gridCol>
                <a:gridCol w="2674604">
                  <a:extLst>
                    <a:ext uri="{9D8B030D-6E8A-4147-A177-3AD203B41FA5}">
                      <a16:colId xmlns:a16="http://schemas.microsoft.com/office/drawing/2014/main" val="3361474970"/>
                    </a:ext>
                  </a:extLst>
                </a:gridCol>
                <a:gridCol w="2545433">
                  <a:extLst>
                    <a:ext uri="{9D8B030D-6E8A-4147-A177-3AD203B41FA5}">
                      <a16:colId xmlns:a16="http://schemas.microsoft.com/office/drawing/2014/main" val="1909749336"/>
                    </a:ext>
                  </a:extLst>
                </a:gridCol>
                <a:gridCol w="2727793">
                  <a:extLst>
                    <a:ext uri="{9D8B030D-6E8A-4147-A177-3AD203B41FA5}">
                      <a16:colId xmlns:a16="http://schemas.microsoft.com/office/drawing/2014/main" val="173175640"/>
                    </a:ext>
                  </a:extLst>
                </a:gridCol>
                <a:gridCol w="2117395">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u="none" strike="noStrike" dirty="0">
                          <a:effectLst/>
                          <a:latin typeface="Nunito Sans" pitchFamily="2" charset="0"/>
                        </a:rPr>
                        <a:t>Sensitive Information Disclosure in JWT Claims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Sensitive data such as passwords, keys, or internal IPs are included in JWT payloads, which can be decoded client side, leading to exposure of sensitive information.</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1. Obtain a JWT token from the application. 2. Decode the JWT payload using tools like jwt.io or any Base64 decoder. </a:t>
                      </a:r>
                    </a:p>
                    <a:p>
                      <a:pPr algn="ctr" fontAlgn="b">
                        <a:buNone/>
                      </a:pPr>
                      <a:r>
                        <a:rPr lang="en-US" sz="1000" u="none" strike="noStrike" dirty="0">
                          <a:effectLst/>
                          <a:latin typeface="Nunito Sans" pitchFamily="2" charset="0"/>
                        </a:rPr>
                        <a:t>3. Inspect the claims for sensitive information like passwords, hashes, or internal data.</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No sensitive information should be present in the JWT payload. Presence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 Do not include sensitive information in JWT claims. - Store sensitive data securely on the server side. - Include only necessary, non-sensitive information in the JWT payload.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IN" sz="1000" u="none" strike="noStrike" dirty="0">
                          <a:effectLst/>
                          <a:latin typeface="Nunito Sans" pitchFamily="2" charset="0"/>
                        </a:rPr>
                        <a:t>Signature Not Verified</a:t>
                      </a:r>
                      <a:endParaRPr lang="en-IN"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does not verify the JWT signature, allowing attackers to modify the token payload without invalidating the token, leading to unauthorized access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1. Modify the JWT payload (e.g., change "admin": false to "admin": true) without altering the signature. 2. Use the modified token to access protected resources. 3. Observe if access is granted.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should reject tokens with invalid signatures. Acceptance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 Always verify JWT signatures on the server side. - Use trusted libraries that enforce signature verification. - Avoid disabling signature verification options.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u="none" strike="noStrike">
                          <a:effectLst/>
                          <a:latin typeface="Nunito Sans" pitchFamily="2" charset="0"/>
                        </a:rPr>
                        <a:t>Algorithm None </a:t>
                      </a:r>
                      <a:br>
                        <a:rPr lang="en-IN" sz="1000" u="none" strike="noStrike">
                          <a:effectLst/>
                          <a:latin typeface="Nunito Sans" pitchFamily="2" charset="0"/>
                        </a:rPr>
                      </a:br>
                      <a:r>
                        <a:rPr lang="en-IN" sz="1000" u="none" strike="noStrike">
                          <a:effectLst/>
                          <a:latin typeface="Nunito Sans" pitchFamily="2" charset="0"/>
                        </a:rPr>
                        <a:t>Vulnerability </a:t>
                      </a:r>
                      <a:endParaRPr lang="en-IN"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a:effectLst/>
                          <a:latin typeface="Nunito Sans" pitchFamily="2" charset="0"/>
                        </a:rPr>
                        <a:t>The JWT header alg is set to "none", disabling signature verification and allowing token tampering.</a:t>
                      </a:r>
                      <a:endParaRPr lang="en-US"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1. Modify the JWT header to set "</a:t>
                      </a:r>
                      <a:r>
                        <a:rPr lang="en-US" sz="1000" u="none" strike="noStrike" dirty="0" err="1">
                          <a:effectLst/>
                          <a:latin typeface="Nunito Sans" pitchFamily="2" charset="0"/>
                        </a:rPr>
                        <a:t>alg</a:t>
                      </a:r>
                      <a:r>
                        <a:rPr lang="en-US" sz="1000" u="none" strike="noStrike" dirty="0">
                          <a:effectLst/>
                          <a:latin typeface="Nunito Sans" pitchFamily="2" charset="0"/>
                        </a:rPr>
                        <a:t>": "none". 2. Remove the signature part of the JWT. 3. Use the modified token to access the application. 4. Observe if access is granted.</a:t>
                      </a:r>
                      <a:endParaRPr lang="en-US" sz="1000" b="0" i="0" u="none" strike="noStrike" dirty="0">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The server should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 Acceptance indicates a vulnerability.</a:t>
                      </a:r>
                      <a:endParaRPr lang="en-US" sz="1000" b="0" i="0" u="none" strike="noStrike" dirty="0">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 Disallow the use of the "none" algorithm. - Explicitly specify and enforce acceptable algorithms. - Configure JWT libraries to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a:t>
                      </a:r>
                      <a:endParaRPr lang="en-US" sz="1000" b="0" i="0" u="none" strike="noStrike" dirty="0">
                        <a:solidFill>
                          <a:srgbClr val="000000"/>
                        </a:solidFill>
                        <a:effectLst/>
                        <a:latin typeface="Nunito Sans" pitchFamily="2" charset="0"/>
                      </a:endParaRPr>
                    </a:p>
                  </a:txBody>
                  <a:tcPr marL="6085" marR="6085" marT="608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235784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B927-BF4F-0B07-C274-F0D38FFA24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85742-F473-0621-EB36-D8DCC266471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B2A05EAB-BB25-436A-BA55-B046155CD609}"/>
              </a:ext>
            </a:extLst>
          </p:cNvPr>
          <p:cNvGraphicFramePr>
            <a:graphicFrameLocks noGrp="1"/>
          </p:cNvGraphicFramePr>
          <p:nvPr>
            <p:extLst>
              <p:ext uri="{D42A27DB-BD31-4B8C-83A1-F6EECF244321}">
                <p14:modId xmlns:p14="http://schemas.microsoft.com/office/powerpoint/2010/main" val="981670175"/>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b="0" i="0" u="none" strike="noStrike" dirty="0">
                          <a:solidFill>
                            <a:srgbClr val="000000"/>
                          </a:solidFill>
                          <a:effectLst/>
                          <a:latin typeface="Nunito Sans" pitchFamily="2" charset="0"/>
                        </a:rPr>
                        <a:t>Weak HMAC Secret (Brute-force Attack)</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Secret (Brute-force Attack) Weak or commonly used secrets are used with HMAC algorithms, making them susceptible to brute-force attacks to discover the secret key.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Obtain a valid JWT token. 2. Use tools like </a:t>
                      </a:r>
                      <a:r>
                        <a:rPr lang="en-US" sz="1000" b="0" i="0" u="none" strike="noStrike" dirty="0" err="1">
                          <a:solidFill>
                            <a:srgbClr val="000000"/>
                          </a:solidFill>
                          <a:effectLst/>
                          <a:latin typeface="Nunito Sans" pitchFamily="2" charset="0"/>
                        </a:rPr>
                        <a:t>Hashcat</a:t>
                      </a:r>
                      <a:r>
                        <a:rPr lang="en-US" sz="1000" b="0" i="0" u="none" strike="noStrike" dirty="0">
                          <a:solidFill>
                            <a:srgbClr val="000000"/>
                          </a:solidFill>
                          <a:effectLst/>
                          <a:latin typeface="Nunito Sans" pitchFamily="2" charset="0"/>
                        </a:rPr>
                        <a:t> or John the Ripper with a wordlist to brute-force the HMAC secret. 3. If the secret is found, sign a new token with modified claims.</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The secret should be strong and not discoverable via brute-force. Discovery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Use strong, randomly generated secrets with high entropy. - Rotate secrets periodically. - Avoid default or easily guessable secrets.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Algorithm Confusion Attack (RS256 to HS256)</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Changing the </a:t>
                      </a:r>
                      <a:r>
                        <a:rPr lang="en-US" sz="1000" b="0" i="0" u="none" strike="noStrike" dirty="0" err="1">
                          <a:solidFill>
                            <a:srgbClr val="000000"/>
                          </a:solidFill>
                          <a:effectLst/>
                          <a:latin typeface="Nunito Sans" pitchFamily="2" charset="0"/>
                        </a:rPr>
                        <a:t>alg</a:t>
                      </a:r>
                      <a:r>
                        <a:rPr lang="en-US" sz="1000" b="0" i="0" u="none" strike="noStrike" dirty="0">
                          <a:solidFill>
                            <a:srgbClr val="000000"/>
                          </a:solidFill>
                          <a:effectLst/>
                          <a:latin typeface="Nunito Sans" pitchFamily="2" charset="0"/>
                        </a:rPr>
                        <a:t> from RS256 to HS256 causes the server to use the public key as the HMAC secret, allowing attackers to forge tokens.</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Change the JWT header "</a:t>
                      </a:r>
                      <a:r>
                        <a:rPr lang="en-US" sz="1000" b="0" i="0" u="none" strike="noStrike" dirty="0" err="1">
                          <a:solidFill>
                            <a:srgbClr val="000000"/>
                          </a:solidFill>
                          <a:effectLst/>
                          <a:latin typeface="Nunito Sans" pitchFamily="2" charset="0"/>
                        </a:rPr>
                        <a:t>alg</a:t>
                      </a:r>
                      <a:r>
                        <a:rPr lang="en-US" sz="1000" b="0" i="0" u="none" strike="noStrike" dirty="0">
                          <a:solidFill>
                            <a:srgbClr val="000000"/>
                          </a:solidFill>
                          <a:effectLst/>
                          <a:latin typeface="Nunito Sans" pitchFamily="2" charset="0"/>
                        </a:rPr>
                        <a:t>" from "RS256" to "HS256". 2. Use the public key as the HMAC secret to sign the token. 3. Use the modified token to access the application. 4.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not accept tokens with altered algorithms.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Enforce strict algorithm validation. - Do not mix symmetric and asymmetric algorithms. - Configure the server to accept only expected algorithms.</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US" sz="1000" b="0" i="0" u="none" strike="noStrike" dirty="0">
                          <a:solidFill>
                            <a:srgbClr val="000000"/>
                          </a:solidFill>
                          <a:effectLst/>
                          <a:latin typeface="Nunito Sans" pitchFamily="2" charset="0"/>
                        </a:rPr>
                        <a:t>Missing or Ignored exp Claim (Token Without Expiration)</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Tokens lack an expiration (exp) claim, or the server does not enforce token expiration, allowing indefinite token use.</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1. Check if the token includes an exp claim. 2. Modify or remove the exp claim. 3. Use the token to access resources. 4. Observe if access is granted without expiration enforcement.</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The server should enforce token expiration. Acceptance of tokens without exp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 Include an exp (expiration) claim in tokens. - Set appropriate token lifetimes. - Ensure the server validates the exp claim. - Implement token revocation mechanisms if necessary.</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330611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28C89-542D-60F7-B093-2C5000C8D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8822A-41E4-664F-FBC2-5218D574011A}"/>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5B536C75-628F-B25C-2663-DB5001472EE6}"/>
              </a:ext>
            </a:extLst>
          </p:cNvPr>
          <p:cNvGraphicFramePr>
            <a:graphicFrameLocks noGrp="1"/>
          </p:cNvGraphicFramePr>
          <p:nvPr>
            <p:extLst>
              <p:ext uri="{D42A27DB-BD31-4B8C-83A1-F6EECF244321}">
                <p14:modId xmlns:p14="http://schemas.microsoft.com/office/powerpoint/2010/main" val="3161998980"/>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b="0" i="0" u="none" strike="noStrike" dirty="0">
                          <a:solidFill>
                            <a:srgbClr val="000000"/>
                          </a:solidFill>
                          <a:effectLst/>
                          <a:latin typeface="Nunito Sans" pitchFamily="2" charset="0"/>
                        </a:rPr>
                        <a:t>Cross-Service Audience Claim Not Enforced</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intended for one service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 are accepted by another, potentially leading to unauthorized access across services.</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Obtain a token for Service A with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a:t>
                      </a:r>
                      <a:r>
                        <a:rPr lang="en-US" sz="1000" b="0" i="0" u="none" strike="noStrike" dirty="0" err="1">
                          <a:solidFill>
                            <a:srgbClr val="000000"/>
                          </a:solidFill>
                          <a:effectLst/>
                          <a:latin typeface="Nunito Sans" pitchFamily="2" charset="0"/>
                        </a:rPr>
                        <a:t>ServiceA</a:t>
                      </a:r>
                      <a:r>
                        <a:rPr lang="en-US" sz="1000" b="0" i="0" u="none" strike="noStrike" dirty="0">
                          <a:solidFill>
                            <a:srgbClr val="000000"/>
                          </a:solidFill>
                          <a:effectLst/>
                          <a:latin typeface="Nunito Sans" pitchFamily="2" charset="0"/>
                        </a:rPr>
                        <a:t>". 2. Use the token to access Service B. 3. Observe if access is granted without proper audience matching.</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reject tokens with incorrect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claims. Acceptance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Enforce strict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 validation. - Configure services to accept tokens only for their intended audience. - Use separate signing keys for different services if possible.</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Modifying Data Without Modifying Signature</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a:solidFill>
                            <a:srgbClr val="000000"/>
                          </a:solidFill>
                          <a:effectLst/>
                          <a:latin typeface="Nunito Sans" pitchFamily="2" charset="0"/>
                        </a:rPr>
                        <a:t>Testing if the server verifies the signature by altering the payload without updating the signature.</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Modify the JWT payload (e.g., change user roles) without changing the signature. 2. Use the token to access resources. 3.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reject tokens with tampered payloads.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 Ensure signature verification is enforced. - Reject tokens with invalid signatures. - Use libraries that enforce signature checks by default.</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b="0" i="0" u="none" strike="noStrike">
                          <a:solidFill>
                            <a:srgbClr val="000000"/>
                          </a:solidFill>
                          <a:effectLst/>
                          <a:latin typeface="Nunito Sans" pitchFamily="2" charset="0"/>
                        </a:rPr>
                        <a:t>Token Origin Exposure (Client Side Generation)</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Tokens are generated on the client side, exposing the secret key or signing process to attackers.</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1. Analyze client-side code for token generation logic. 2. Attempt to extract the secret key or reverse-engineer the signing process. 3. Use the key to forge tokens.</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Tokens should be generated server-side only. Client-side generation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 Generate tokens exclusively on the server side. - Do not expose secret keys or signing logic to clients. - Securely store secrets and limit access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772301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9227-2001-9EDC-ECC5-43435F80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9C0B6-8B7D-0B59-433F-9F5C63B835B3}"/>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0C337E05-3E48-595D-0473-126C964A5F0B}"/>
              </a:ext>
            </a:extLst>
          </p:cNvPr>
          <p:cNvGraphicFramePr>
            <a:graphicFrameLocks noGrp="1"/>
          </p:cNvGraphicFramePr>
          <p:nvPr>
            <p:extLst>
              <p:ext uri="{D42A27DB-BD31-4B8C-83A1-F6EECF244321}">
                <p14:modId xmlns:p14="http://schemas.microsoft.com/office/powerpoint/2010/main" val="3774381157"/>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IN" sz="1000" b="0" i="0" u="none" strike="noStrike" dirty="0">
                          <a:solidFill>
                            <a:srgbClr val="000000"/>
                          </a:solidFill>
                          <a:effectLst/>
                          <a:latin typeface="Nunito Sans" pitchFamily="2" charset="0"/>
                        </a:rPr>
                        <a:t>Excessive Token Lifetime</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have very long expiration times, increasing the risk window if compromised.</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Check the exp claim for token lifetime. 2. Assess if the duration is appropriate. 3. Attempt to use old tokens to access </a:t>
                      </a:r>
                      <a:br>
                        <a:rPr lang="en-US" sz="1000" b="0" i="0" u="none" strike="noStrike" dirty="0">
                          <a:solidFill>
                            <a:srgbClr val="000000"/>
                          </a:solidFill>
                          <a:effectLst/>
                          <a:latin typeface="Nunito Sans" pitchFamily="2" charset="0"/>
                        </a:rPr>
                      </a:br>
                      <a:r>
                        <a:rPr lang="en-US" sz="1000" b="0" i="0" u="none" strike="noStrike" dirty="0">
                          <a:solidFill>
                            <a:srgbClr val="000000"/>
                          </a:solidFill>
                          <a:effectLst/>
                          <a:latin typeface="Nunito Sans" pitchFamily="2" charset="0"/>
                        </a:rPr>
                        <a:t>resources. </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should have reasonable lifetimes. Excessively long lifetimes indicate a </a:t>
                      </a:r>
                      <a:br>
                        <a:rPr lang="en-US" sz="1000" b="0" i="0" u="none" strike="noStrike" dirty="0">
                          <a:solidFill>
                            <a:srgbClr val="000000"/>
                          </a:solidFill>
                          <a:effectLst/>
                          <a:latin typeface="Nunito Sans" pitchFamily="2" charset="0"/>
                        </a:rPr>
                      </a:br>
                      <a:r>
                        <a:rPr lang="en-US" sz="1000" b="0" i="0" u="none" strike="noStrike" dirty="0">
                          <a:solidFill>
                            <a:srgbClr val="000000"/>
                          </a:solidFill>
                          <a:effectLst/>
                          <a:latin typeface="Nunito Sans" pitchFamily="2" charset="0"/>
                        </a:rPr>
                        <a:t>vulnerability. </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Set appropriate token lifetimes based on risk assessments. - Use short-lived tokens with refresh tokens if necessary.</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kid Parameter Injection and Directory Traversal</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Exploiting the kid (Key ID) parameter to perform path traversal, SQL injection, or command injection.</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Modify the kid value to include path traversal sequences (e.g., "../../</a:t>
                      </a:r>
                      <a:r>
                        <a:rPr lang="en-US" sz="1000" b="0" i="0" u="none" strike="noStrike" dirty="0" err="1">
                          <a:solidFill>
                            <a:srgbClr val="000000"/>
                          </a:solidFill>
                          <a:effectLst/>
                          <a:latin typeface="Nunito Sans" pitchFamily="2" charset="0"/>
                        </a:rPr>
                        <a:t>etc</a:t>
                      </a:r>
                      <a:r>
                        <a:rPr lang="en-US" sz="1000" b="0" i="0" u="none" strike="noStrike" dirty="0">
                          <a:solidFill>
                            <a:srgbClr val="000000"/>
                          </a:solidFill>
                          <a:effectLst/>
                          <a:latin typeface="Nunito Sans" pitchFamily="2" charset="0"/>
                        </a:rPr>
                        <a:t>/passwd"). 2. Inject SQL commands if kid is used in database queries. 3. Inject OS commands if kid is used in system calls. 4. Observe server responses for errors or unauthorized access.</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sanitize kid values. Vulnerabilities indicate improper validation.</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 Validate and sanitize kid inputs. - Avoid using untrusted data in file paths or commands. - Use parameterized queries and input validation.</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b="0" i="0" u="none" strike="noStrike">
                          <a:solidFill>
                            <a:srgbClr val="000000"/>
                          </a:solidFill>
                          <a:effectLst/>
                          <a:latin typeface="Nunito Sans" pitchFamily="2" charset="0"/>
                        </a:rPr>
                        <a:t>JWKS Spoofing via jku Header</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Manipulating the </a:t>
                      </a:r>
                      <a:r>
                        <a:rPr lang="en-US" sz="1000" b="0" i="0" u="none" strike="noStrike" dirty="0" err="1">
                          <a:solidFill>
                            <a:srgbClr val="000000"/>
                          </a:solidFill>
                          <a:effectLst/>
                          <a:latin typeface="Nunito Sans" pitchFamily="2" charset="0"/>
                        </a:rPr>
                        <a:t>jku</a:t>
                      </a:r>
                      <a:r>
                        <a:rPr lang="en-US" sz="1000" b="0" i="0" u="none" strike="noStrike" dirty="0">
                          <a:solidFill>
                            <a:srgbClr val="000000"/>
                          </a:solidFill>
                          <a:effectLst/>
                          <a:latin typeface="Nunito Sans" pitchFamily="2" charset="0"/>
                        </a:rPr>
                        <a:t> header to point to attacker-controlled keys, allowing token forgery.</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1. Modify the jku header to point to an attacker-controlled URL hosting malicious keys. 2. Sign the token with the corresponding private key. 3. Use the token to access the application. 4. Observe if access is granted.</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The server should not fetch keys from untrusted sources. Acceptance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Restrict </a:t>
                      </a:r>
                      <a:r>
                        <a:rPr lang="en-US" sz="1000" b="0" i="0" u="none" strike="noStrike" dirty="0" err="1">
                          <a:solidFill>
                            <a:srgbClr val="000000"/>
                          </a:solidFill>
                          <a:effectLst/>
                          <a:latin typeface="Nunito Sans" pitchFamily="2" charset="0"/>
                        </a:rPr>
                        <a:t>jku</a:t>
                      </a:r>
                      <a:r>
                        <a:rPr lang="en-US" sz="1000" b="0" i="0" u="none" strike="noStrike" dirty="0">
                          <a:solidFill>
                            <a:srgbClr val="000000"/>
                          </a:solidFill>
                          <a:effectLst/>
                          <a:latin typeface="Nunito Sans" pitchFamily="2" charset="0"/>
                        </a:rPr>
                        <a:t> URLs to trusted endpoints. - Use allowlists for JWKS URLs. - Validate TLS certificates when fetching JWKS. - Avoid dynamic key retrieval based on token headers.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0905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C0D2-AE94-7498-CBBA-8D341544F2B4}"/>
              </a:ext>
            </a:extLst>
          </p:cNvPr>
          <p:cNvSpPr>
            <a:spLocks noGrp="1"/>
          </p:cNvSpPr>
          <p:nvPr>
            <p:ph type="title"/>
          </p:nvPr>
        </p:nvSpPr>
        <p:spPr/>
        <p:txBody>
          <a:bodyPr>
            <a:normAutofit/>
          </a:bodyPr>
          <a:lstStyle/>
          <a:p>
            <a:r>
              <a:rPr lang="en-US" dirty="0">
                <a:latin typeface="Nunito Sans Normal" pitchFamily="2" charset="0"/>
              </a:rPr>
              <a:t>Algorithm</a:t>
            </a:r>
            <a:r>
              <a:rPr lang="en-US" dirty="0">
                <a:solidFill>
                  <a:srgbClr val="000000"/>
                </a:solidFill>
                <a:latin typeface="Calibri" panose="020F0502020204030204" pitchFamily="34" charset="0"/>
              </a:rPr>
              <a:t> </a:t>
            </a:r>
            <a:r>
              <a:rPr lang="en-US" dirty="0">
                <a:latin typeface="Nunito Sans Normal" pitchFamily="2" charset="0"/>
              </a:rPr>
              <a:t>Confusion Attack</a:t>
            </a:r>
            <a:endParaRPr lang="en-IN" dirty="0">
              <a:latin typeface="Nunito Sans Normal" pitchFamily="2" charset="0"/>
            </a:endParaRPr>
          </a:p>
        </p:txBody>
      </p:sp>
      <p:sp>
        <p:nvSpPr>
          <p:cNvPr id="3" name="Content Placeholder 2">
            <a:extLst>
              <a:ext uri="{FF2B5EF4-FFF2-40B4-BE49-F238E27FC236}">
                <a16:creationId xmlns:a16="http://schemas.microsoft.com/office/drawing/2014/main" id="{8231F876-BD3A-0ACD-627D-A88574AE1E0B}"/>
              </a:ext>
            </a:extLst>
          </p:cNvPr>
          <p:cNvSpPr>
            <a:spLocks noGrp="1"/>
          </p:cNvSpPr>
          <p:nvPr>
            <p:ph idx="1"/>
          </p:nvPr>
        </p:nvSpPr>
        <p:spPr/>
        <p:txBody>
          <a:bodyPr>
            <a:normAutofit/>
          </a:bodyPr>
          <a:lstStyle/>
          <a:p>
            <a:r>
              <a:rPr lang="en-US" sz="1400" dirty="0">
                <a:latin typeface="Nunito Sans" pitchFamily="2" charset="0"/>
              </a:rPr>
              <a:t>Algorithm confusion attacks occur when an attacker is able to force the server to verify the signature of a JSON web token (JWT) using a different algorithm than is intended by the website's developers. If this case isn't handled properly, this may enable attackers to forge valid JWTs containing arbitrary values without needing to know the server's secret signing key.</a:t>
            </a:r>
          </a:p>
          <a:p>
            <a:r>
              <a:rPr lang="en-US" sz="1400" dirty="0">
                <a:latin typeface="Nunito Sans" pitchFamily="2" charset="0"/>
              </a:rPr>
              <a:t>JWTs can be signed using a range of different algorithms. </a:t>
            </a:r>
          </a:p>
        </p:txBody>
      </p:sp>
      <p:pic>
        <p:nvPicPr>
          <p:cNvPr id="11" name="Picture 10">
            <a:extLst>
              <a:ext uri="{FF2B5EF4-FFF2-40B4-BE49-F238E27FC236}">
                <a16:creationId xmlns:a16="http://schemas.microsoft.com/office/drawing/2014/main" id="{9648A0A1-C1C0-ED85-AF59-FBD286CC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70" y="3553460"/>
            <a:ext cx="4956810" cy="3304540"/>
          </a:xfrm>
          <a:prstGeom prst="rect">
            <a:avLst/>
          </a:prstGeom>
        </p:spPr>
      </p:pic>
    </p:spTree>
    <p:extLst>
      <p:ext uri="{BB962C8B-B14F-4D97-AF65-F5344CB8AC3E}">
        <p14:creationId xmlns:p14="http://schemas.microsoft.com/office/powerpoint/2010/main" val="22066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DD6-252A-9104-76F2-6012A11950D7}"/>
              </a:ext>
            </a:extLst>
          </p:cNvPr>
          <p:cNvSpPr>
            <a:spLocks noGrp="1"/>
          </p:cNvSpPr>
          <p:nvPr>
            <p:ph type="title"/>
          </p:nvPr>
        </p:nvSpPr>
        <p:spPr/>
        <p:txBody>
          <a:bodyPr/>
          <a:lstStyle/>
          <a:p>
            <a:r>
              <a:rPr lang="en-US" dirty="0">
                <a:latin typeface="Nunito Sans Normal" pitchFamily="2" charset="0"/>
              </a:rPr>
              <a:t>Agenda</a:t>
            </a:r>
            <a:endParaRPr lang="en-IN" dirty="0">
              <a:latin typeface="Nunito Sans Normal" pitchFamily="2" charset="0"/>
            </a:endParaRPr>
          </a:p>
        </p:txBody>
      </p:sp>
      <p:sp>
        <p:nvSpPr>
          <p:cNvPr id="7" name="Content Placeholder 6">
            <a:extLst>
              <a:ext uri="{FF2B5EF4-FFF2-40B4-BE49-F238E27FC236}">
                <a16:creationId xmlns:a16="http://schemas.microsoft.com/office/drawing/2014/main" id="{1DC6CA7B-8FB4-C066-2267-239567DE7805}"/>
              </a:ext>
            </a:extLst>
          </p:cNvPr>
          <p:cNvSpPr>
            <a:spLocks noGrp="1"/>
          </p:cNvSpPr>
          <p:nvPr>
            <p:ph idx="1"/>
          </p:nvPr>
        </p:nvSpPr>
        <p:spPr>
          <a:xfrm>
            <a:off x="680321" y="2424407"/>
            <a:ext cx="11090969" cy="3680365"/>
          </a:xfrm>
        </p:spPr>
        <p:txBody>
          <a:bodyPr>
            <a:normAutofit/>
          </a:bodyPr>
          <a:lstStyle/>
          <a:p>
            <a:pPr marL="285750" indent="-285750">
              <a:lnSpc>
                <a:spcPct val="150000"/>
              </a:lnSpc>
            </a:pPr>
            <a:r>
              <a:rPr lang="en-US" sz="1400" dirty="0">
                <a:latin typeface="Nunito Sans Normal" pitchFamily="2" charset="0"/>
              </a:rPr>
              <a:t>Introduction to JWT</a:t>
            </a:r>
          </a:p>
          <a:p>
            <a:pPr marL="285750" indent="-285750">
              <a:lnSpc>
                <a:spcPct val="150000"/>
              </a:lnSpc>
            </a:pPr>
            <a:r>
              <a:rPr lang="en-US" sz="1400" dirty="0">
                <a:latin typeface="Nunito Sans Normal" pitchFamily="2" charset="0"/>
              </a:rPr>
              <a:t>Difference between session cookie and JWT</a:t>
            </a:r>
          </a:p>
          <a:p>
            <a:pPr marL="285750" indent="-285750">
              <a:lnSpc>
                <a:spcPct val="150000"/>
              </a:lnSpc>
            </a:pPr>
            <a:r>
              <a:rPr lang="en-US" sz="1400" dirty="0">
                <a:latin typeface="Nunito Sans Normal" pitchFamily="2" charset="0"/>
              </a:rPr>
              <a:t>Structure of JWT </a:t>
            </a:r>
          </a:p>
          <a:p>
            <a:pPr marL="285750" indent="-285750">
              <a:lnSpc>
                <a:spcPct val="150000"/>
              </a:lnSpc>
            </a:pPr>
            <a:r>
              <a:rPr lang="en-US" sz="1400" dirty="0">
                <a:latin typeface="Nunito Sans Normal" pitchFamily="2" charset="0"/>
              </a:rPr>
              <a:t>Header Parameters</a:t>
            </a:r>
          </a:p>
          <a:p>
            <a:pPr marL="285750" indent="-285750">
              <a:lnSpc>
                <a:spcPct val="150000"/>
              </a:lnSpc>
            </a:pPr>
            <a:r>
              <a:rPr lang="en-US" sz="1400" dirty="0">
                <a:latin typeface="Nunito Sans Normal" pitchFamily="2" charset="0"/>
              </a:rPr>
              <a:t>Attacks and Testcases</a:t>
            </a:r>
          </a:p>
          <a:p>
            <a:pPr marL="285750" indent="-285750">
              <a:lnSpc>
                <a:spcPct val="150000"/>
              </a:lnSpc>
            </a:pPr>
            <a:r>
              <a:rPr lang="en-US" sz="1400" dirty="0">
                <a:latin typeface="Nunito Sans Normal" pitchFamily="2" charset="0"/>
              </a:rPr>
              <a:t>Practical</a:t>
            </a:r>
          </a:p>
          <a:p>
            <a:pPr marL="285750" indent="-285750">
              <a:lnSpc>
                <a:spcPct val="150000"/>
              </a:lnSpc>
            </a:pPr>
            <a:r>
              <a:rPr lang="en-US" sz="1400" dirty="0">
                <a:latin typeface="Nunito Sans Normal" pitchFamily="2" charset="0"/>
              </a:rPr>
              <a:t>Mitigation  </a:t>
            </a:r>
          </a:p>
        </p:txBody>
      </p:sp>
    </p:spTree>
    <p:extLst>
      <p:ext uri="{BB962C8B-B14F-4D97-AF65-F5344CB8AC3E}">
        <p14:creationId xmlns:p14="http://schemas.microsoft.com/office/powerpoint/2010/main" val="27115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DB8DB5-5B57-0C83-A35F-6029D54E2502}"/>
              </a:ext>
            </a:extLst>
          </p:cNvPr>
          <p:cNvSpPr>
            <a:spLocks noGrp="1"/>
          </p:cNvSpPr>
          <p:nvPr>
            <p:ph type="title"/>
          </p:nvPr>
        </p:nvSpPr>
        <p:spPr>
          <a:xfrm>
            <a:off x="681038" y="752475"/>
            <a:ext cx="9613900" cy="1081088"/>
          </a:xfrm>
        </p:spPr>
        <p:txBody>
          <a:bodyPr>
            <a:normAutofit/>
          </a:bodyPr>
          <a:lstStyle/>
          <a:p>
            <a:r>
              <a:rPr lang="en-US" dirty="0">
                <a:latin typeface="Nunito Sans Normal" pitchFamily="2" charset="0"/>
              </a:rPr>
              <a:t>Let’s see an example</a:t>
            </a:r>
            <a:endParaRPr lang="en-IN" dirty="0">
              <a:latin typeface="Nunito Sans Normal" pitchFamily="2" charset="0"/>
            </a:endParaRPr>
          </a:p>
        </p:txBody>
      </p:sp>
      <p:sp>
        <p:nvSpPr>
          <p:cNvPr id="6" name="TextBox 5">
            <a:extLst>
              <a:ext uri="{FF2B5EF4-FFF2-40B4-BE49-F238E27FC236}">
                <a16:creationId xmlns:a16="http://schemas.microsoft.com/office/drawing/2014/main" id="{FF243491-A4A0-4D09-3AF9-58C98DC9324D}"/>
              </a:ext>
            </a:extLst>
          </p:cNvPr>
          <p:cNvSpPr txBox="1"/>
          <p:nvPr/>
        </p:nvSpPr>
        <p:spPr>
          <a:xfrm>
            <a:off x="477520" y="2022732"/>
            <a:ext cx="10789920" cy="307777"/>
          </a:xfrm>
          <a:prstGeom prst="rect">
            <a:avLst/>
          </a:prstGeom>
          <a:noFill/>
        </p:spPr>
        <p:txBody>
          <a:bodyPr wrap="square">
            <a:spAutoFit/>
          </a:bodyPr>
          <a:lstStyle/>
          <a:p>
            <a:r>
              <a:rPr lang="en-IN" sz="1400" dirty="0">
                <a:solidFill>
                  <a:schemeClr val="bg1"/>
                </a:solidFill>
                <a:latin typeface="Nunito Sans" pitchFamily="2" charset="0"/>
              </a:rPr>
              <a:t>Capture the request after login; in JWT try manipulating the role to admin and observe the response</a:t>
            </a:r>
          </a:p>
        </p:txBody>
      </p:sp>
      <p:pic>
        <p:nvPicPr>
          <p:cNvPr id="8" name="Picture 7">
            <a:extLst>
              <a:ext uri="{FF2B5EF4-FFF2-40B4-BE49-F238E27FC236}">
                <a16:creationId xmlns:a16="http://schemas.microsoft.com/office/drawing/2014/main" id="{E024D93D-0A47-8BC3-9F5C-0C25C02357A6}"/>
              </a:ext>
            </a:extLst>
          </p:cNvPr>
          <p:cNvPicPr>
            <a:picLocks noChangeAspect="1"/>
          </p:cNvPicPr>
          <p:nvPr/>
        </p:nvPicPr>
        <p:blipFill>
          <a:blip r:embed="rId3">
            <a:extLst>
              <a:ext uri="{28A0092B-C50C-407E-A947-70E740481C1C}">
                <a14:useLocalDpi xmlns:a14="http://schemas.microsoft.com/office/drawing/2010/main" val="0"/>
              </a:ext>
            </a:extLst>
          </a:blip>
          <a:srcRect t="16547"/>
          <a:stretch>
            <a:fillRect/>
          </a:stretch>
        </p:blipFill>
        <p:spPr>
          <a:xfrm>
            <a:off x="599440" y="2391469"/>
            <a:ext cx="9000000" cy="4179161"/>
          </a:xfrm>
          <a:prstGeom prst="rect">
            <a:avLst/>
          </a:prstGeom>
          <a:ln w="12700">
            <a:solidFill>
              <a:schemeClr val="bg1"/>
            </a:solidFill>
          </a:ln>
        </p:spPr>
      </p:pic>
    </p:spTree>
    <p:extLst>
      <p:ext uri="{BB962C8B-B14F-4D97-AF65-F5344CB8AC3E}">
        <p14:creationId xmlns:p14="http://schemas.microsoft.com/office/powerpoint/2010/main" val="398308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60A3-010E-A29B-BA1A-C9B45AB5DEFA}"/>
              </a:ext>
            </a:extLst>
          </p:cNvPr>
          <p:cNvSpPr>
            <a:spLocks noGrp="1"/>
          </p:cNvSpPr>
          <p:nvPr>
            <p:ph type="title"/>
          </p:nvPr>
        </p:nvSpPr>
        <p:spPr/>
        <p:txBody>
          <a:bodyPr/>
          <a:lstStyle/>
          <a:p>
            <a:r>
              <a:rPr lang="en-IN" dirty="0"/>
              <a:t>What a catch</a:t>
            </a:r>
            <a:r>
              <a:rPr lang="en-US" dirty="0"/>
              <a:t>😯</a:t>
            </a:r>
            <a:endParaRPr lang="en-IN" dirty="0"/>
          </a:p>
        </p:txBody>
      </p:sp>
      <p:sp>
        <p:nvSpPr>
          <p:cNvPr id="5" name="TextBox 4">
            <a:extLst>
              <a:ext uri="{FF2B5EF4-FFF2-40B4-BE49-F238E27FC236}">
                <a16:creationId xmlns:a16="http://schemas.microsoft.com/office/drawing/2014/main" id="{BE93AFA0-DC68-CF03-102E-623BD77C8314}"/>
              </a:ext>
            </a:extLst>
          </p:cNvPr>
          <p:cNvSpPr txBox="1"/>
          <p:nvPr/>
        </p:nvSpPr>
        <p:spPr>
          <a:xfrm>
            <a:off x="680321" y="2039035"/>
            <a:ext cx="9012320" cy="307777"/>
          </a:xfrm>
          <a:prstGeom prst="rect">
            <a:avLst/>
          </a:prstGeom>
          <a:noFill/>
        </p:spPr>
        <p:txBody>
          <a:bodyPr wrap="square">
            <a:spAutoFit/>
          </a:bodyPr>
          <a:lstStyle/>
          <a:p>
            <a:r>
              <a:rPr lang="en-IN" sz="1400" dirty="0">
                <a:solidFill>
                  <a:schemeClr val="bg1"/>
                </a:solidFill>
                <a:latin typeface="Nunito Sans" pitchFamily="2" charset="0"/>
              </a:rPr>
              <a:t>Look after sensitive keys in the .</a:t>
            </a:r>
            <a:r>
              <a:rPr lang="en-IN" sz="1400" dirty="0" err="1">
                <a:solidFill>
                  <a:schemeClr val="bg1"/>
                </a:solidFill>
                <a:latin typeface="Nunito Sans" pitchFamily="2" charset="0"/>
              </a:rPr>
              <a:t>js</a:t>
            </a:r>
            <a:r>
              <a:rPr lang="en-IN" sz="1400" dirty="0">
                <a:solidFill>
                  <a:schemeClr val="bg1"/>
                </a:solidFill>
                <a:latin typeface="Nunito Sans" pitchFamily="2" charset="0"/>
              </a:rPr>
              <a:t> files, you will receive the public key for signing copy the key</a:t>
            </a:r>
          </a:p>
        </p:txBody>
      </p:sp>
      <p:pic>
        <p:nvPicPr>
          <p:cNvPr id="7" name="Picture 6">
            <a:extLst>
              <a:ext uri="{FF2B5EF4-FFF2-40B4-BE49-F238E27FC236}">
                <a16:creationId xmlns:a16="http://schemas.microsoft.com/office/drawing/2014/main" id="{8F962D51-5FFF-16F3-CCEF-BC54D337B468}"/>
              </a:ext>
            </a:extLst>
          </p:cNvPr>
          <p:cNvPicPr>
            <a:picLocks noChangeAspect="1"/>
          </p:cNvPicPr>
          <p:nvPr/>
        </p:nvPicPr>
        <p:blipFill>
          <a:blip r:embed="rId3">
            <a:extLst>
              <a:ext uri="{28A0092B-C50C-407E-A947-70E740481C1C}">
                <a14:useLocalDpi xmlns:a14="http://schemas.microsoft.com/office/drawing/2010/main" val="0"/>
              </a:ext>
            </a:extLst>
          </a:blip>
          <a:srcRect t="5486"/>
          <a:stretch>
            <a:fillRect/>
          </a:stretch>
        </p:blipFill>
        <p:spPr>
          <a:xfrm>
            <a:off x="680320" y="2356972"/>
            <a:ext cx="8636400" cy="4236868"/>
          </a:xfrm>
          <a:prstGeom prst="rect">
            <a:avLst/>
          </a:prstGeom>
          <a:ln>
            <a:solidFill>
              <a:schemeClr val="bg1"/>
            </a:solidFill>
          </a:ln>
        </p:spPr>
      </p:pic>
    </p:spTree>
    <p:extLst>
      <p:ext uri="{BB962C8B-B14F-4D97-AF65-F5344CB8AC3E}">
        <p14:creationId xmlns:p14="http://schemas.microsoft.com/office/powerpoint/2010/main" val="344462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8115-C464-EA05-AC03-B17A13B45EA3}"/>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E95697C4-D8F9-8D82-50E8-4DB87BBD847F}"/>
              </a:ext>
            </a:extLst>
          </p:cNvPr>
          <p:cNvSpPr>
            <a:spLocks noGrp="1"/>
          </p:cNvSpPr>
          <p:nvPr>
            <p:ph idx="1"/>
          </p:nvPr>
        </p:nvSpPr>
        <p:spPr>
          <a:xfrm>
            <a:off x="568561" y="2082873"/>
            <a:ext cx="10079119" cy="568887"/>
          </a:xfrm>
        </p:spPr>
        <p:txBody>
          <a:bodyPr>
            <a:normAutofit/>
          </a:bodyPr>
          <a:lstStyle/>
          <a:p>
            <a:pPr marL="0" indent="0">
              <a:buNone/>
            </a:pPr>
            <a:r>
              <a:rPr lang="en-US" sz="1400" dirty="0">
                <a:latin typeface="Nunito Sans" pitchFamily="2" charset="0"/>
              </a:rPr>
              <a:t>Navigate to the JWT editor tool on burp and Create a New RSA Key - paste the Key contents and click okay (do not generate the key)</a:t>
            </a:r>
            <a:endParaRPr lang="en-IN" sz="1400" dirty="0">
              <a:latin typeface="Nunito Sans" pitchFamily="2" charset="0"/>
            </a:endParaRPr>
          </a:p>
        </p:txBody>
      </p:sp>
      <p:pic>
        <p:nvPicPr>
          <p:cNvPr id="5" name="Picture 4">
            <a:extLst>
              <a:ext uri="{FF2B5EF4-FFF2-40B4-BE49-F238E27FC236}">
                <a16:creationId xmlns:a16="http://schemas.microsoft.com/office/drawing/2014/main" id="{19797B2E-CE28-A90B-138D-214E759B6E6D}"/>
              </a:ext>
            </a:extLst>
          </p:cNvPr>
          <p:cNvPicPr>
            <a:picLocks noChangeAspect="1"/>
          </p:cNvPicPr>
          <p:nvPr/>
        </p:nvPicPr>
        <p:blipFill>
          <a:blip r:embed="rId3">
            <a:extLst>
              <a:ext uri="{28A0092B-C50C-407E-A947-70E740481C1C}">
                <a14:useLocalDpi xmlns:a14="http://schemas.microsoft.com/office/drawing/2010/main" val="0"/>
              </a:ext>
            </a:extLst>
          </a:blip>
          <a:srcRect t="4298" b="10311"/>
          <a:stretch>
            <a:fillRect/>
          </a:stretch>
        </p:blipFill>
        <p:spPr>
          <a:xfrm>
            <a:off x="680320" y="2621281"/>
            <a:ext cx="8890400" cy="4030829"/>
          </a:xfrm>
          <a:prstGeom prst="rect">
            <a:avLst/>
          </a:prstGeom>
          <a:ln>
            <a:solidFill>
              <a:schemeClr val="bg1"/>
            </a:solidFill>
          </a:ln>
        </p:spPr>
      </p:pic>
    </p:spTree>
    <p:extLst>
      <p:ext uri="{BB962C8B-B14F-4D97-AF65-F5344CB8AC3E}">
        <p14:creationId xmlns:p14="http://schemas.microsoft.com/office/powerpoint/2010/main" val="2452517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F99C-FF5B-AB0B-A67A-6105790E1281}"/>
              </a:ext>
            </a:extLst>
          </p:cNvPr>
          <p:cNvSpPr>
            <a:spLocks noGrp="1"/>
          </p:cNvSpPr>
          <p:nvPr>
            <p:ph type="title"/>
          </p:nvPr>
        </p:nvSpPr>
        <p:spPr/>
        <p:txBody>
          <a:bodyPr/>
          <a:lstStyle/>
          <a:p>
            <a:r>
              <a:rPr lang="en-US" dirty="0">
                <a:latin typeface="Nunito Sans Normal" pitchFamily="2" charset="0"/>
              </a:rPr>
              <a:t>Good Going !</a:t>
            </a:r>
            <a:endParaRPr lang="en-IN" dirty="0"/>
          </a:p>
        </p:txBody>
      </p:sp>
      <p:pic>
        <p:nvPicPr>
          <p:cNvPr id="5" name="Content Placeholder 4">
            <a:extLst>
              <a:ext uri="{FF2B5EF4-FFF2-40B4-BE49-F238E27FC236}">
                <a16:creationId xmlns:a16="http://schemas.microsoft.com/office/drawing/2014/main" id="{C3CD1AD0-BE2A-D77C-533A-6F6C19470DA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95"/>
          <a:stretch>
            <a:fillRect/>
          </a:stretch>
        </p:blipFill>
        <p:spPr>
          <a:xfrm>
            <a:off x="792437" y="2448559"/>
            <a:ext cx="8727483" cy="4181989"/>
          </a:xfrm>
          <a:ln>
            <a:solidFill>
              <a:schemeClr val="bg1"/>
            </a:solidFill>
          </a:ln>
        </p:spPr>
      </p:pic>
      <p:sp>
        <p:nvSpPr>
          <p:cNvPr id="7" name="TextBox 6">
            <a:extLst>
              <a:ext uri="{FF2B5EF4-FFF2-40B4-BE49-F238E27FC236}">
                <a16:creationId xmlns:a16="http://schemas.microsoft.com/office/drawing/2014/main" id="{946E2790-9802-9894-C9B5-E538131492EA}"/>
              </a:ext>
            </a:extLst>
          </p:cNvPr>
          <p:cNvSpPr txBox="1"/>
          <p:nvPr/>
        </p:nvSpPr>
        <p:spPr>
          <a:xfrm>
            <a:off x="680321" y="2063732"/>
            <a:ext cx="9835279" cy="307777"/>
          </a:xfrm>
          <a:prstGeom prst="rect">
            <a:avLst/>
          </a:prstGeom>
          <a:noFill/>
        </p:spPr>
        <p:txBody>
          <a:bodyPr wrap="square">
            <a:spAutoFit/>
          </a:bodyPr>
          <a:lstStyle/>
          <a:p>
            <a:r>
              <a:rPr lang="en-IN" sz="1400" dirty="0">
                <a:solidFill>
                  <a:schemeClr val="bg1"/>
                </a:solidFill>
                <a:latin typeface="Nunito Sans" pitchFamily="2" charset="0"/>
              </a:rPr>
              <a:t>Once your RSA Key is created right on the key and "Copy Public as the PEM"</a:t>
            </a:r>
          </a:p>
        </p:txBody>
      </p:sp>
    </p:spTree>
    <p:extLst>
      <p:ext uri="{BB962C8B-B14F-4D97-AF65-F5344CB8AC3E}">
        <p14:creationId xmlns:p14="http://schemas.microsoft.com/office/powerpoint/2010/main" val="237234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2E2B-A2CB-0579-29ED-3705A3DE6EBC}"/>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3904FBB8-3A4B-94C6-3FFF-8DC99BB2C0A5}"/>
              </a:ext>
            </a:extLst>
          </p:cNvPr>
          <p:cNvSpPr>
            <a:spLocks noGrp="1"/>
          </p:cNvSpPr>
          <p:nvPr>
            <p:ph idx="1"/>
          </p:nvPr>
        </p:nvSpPr>
        <p:spPr>
          <a:xfrm>
            <a:off x="599041" y="2014399"/>
            <a:ext cx="9613861" cy="314887"/>
          </a:xfrm>
        </p:spPr>
        <p:txBody>
          <a:bodyPr>
            <a:normAutofit/>
          </a:bodyPr>
          <a:lstStyle/>
          <a:p>
            <a:pPr marL="0" indent="0">
              <a:buNone/>
            </a:pPr>
            <a:r>
              <a:rPr lang="en-US" sz="1400" dirty="0">
                <a:latin typeface="Nunito Sans" pitchFamily="2" charset="0"/>
              </a:rPr>
              <a:t>Paste the PEM Key in the decoder and encode it with Base64 and Copy the encoded base64 string</a:t>
            </a:r>
            <a:endParaRPr lang="en-IN" sz="1400" dirty="0">
              <a:latin typeface="Nunito Sans" pitchFamily="2" charset="0"/>
            </a:endParaRPr>
          </a:p>
        </p:txBody>
      </p:sp>
      <p:pic>
        <p:nvPicPr>
          <p:cNvPr id="5" name="Picture 4">
            <a:extLst>
              <a:ext uri="{FF2B5EF4-FFF2-40B4-BE49-F238E27FC236}">
                <a16:creationId xmlns:a16="http://schemas.microsoft.com/office/drawing/2014/main" id="{1A927929-C734-9DF2-7CA8-A50F9B050BC0}"/>
              </a:ext>
            </a:extLst>
          </p:cNvPr>
          <p:cNvPicPr>
            <a:picLocks noChangeAspect="1"/>
          </p:cNvPicPr>
          <p:nvPr/>
        </p:nvPicPr>
        <p:blipFill>
          <a:blip r:embed="rId3">
            <a:extLst>
              <a:ext uri="{28A0092B-C50C-407E-A947-70E740481C1C}">
                <a14:useLocalDpi xmlns:a14="http://schemas.microsoft.com/office/drawing/2010/main" val="0"/>
              </a:ext>
            </a:extLst>
          </a:blip>
          <a:srcRect t="3763"/>
          <a:stretch>
            <a:fillRect/>
          </a:stretch>
        </p:blipFill>
        <p:spPr>
          <a:xfrm>
            <a:off x="680321" y="2329286"/>
            <a:ext cx="8717679" cy="4157440"/>
          </a:xfrm>
          <a:prstGeom prst="rect">
            <a:avLst/>
          </a:prstGeom>
          <a:ln>
            <a:solidFill>
              <a:schemeClr val="bg1"/>
            </a:solidFill>
          </a:ln>
        </p:spPr>
      </p:pic>
    </p:spTree>
    <p:extLst>
      <p:ext uri="{BB962C8B-B14F-4D97-AF65-F5344CB8AC3E}">
        <p14:creationId xmlns:p14="http://schemas.microsoft.com/office/powerpoint/2010/main" val="375241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41C7-7389-FFFE-A8AE-ABDC1C4E58C7}"/>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3FDF177D-B55E-5BB1-F4F3-54EEC24EF2F4}"/>
              </a:ext>
            </a:extLst>
          </p:cNvPr>
          <p:cNvSpPr>
            <a:spLocks noGrp="1"/>
          </p:cNvSpPr>
          <p:nvPr>
            <p:ph idx="1"/>
          </p:nvPr>
        </p:nvSpPr>
        <p:spPr>
          <a:xfrm>
            <a:off x="680321" y="2042233"/>
            <a:ext cx="9613861" cy="457127"/>
          </a:xfrm>
        </p:spPr>
        <p:txBody>
          <a:bodyPr>
            <a:noAutofit/>
          </a:bodyPr>
          <a:lstStyle/>
          <a:p>
            <a:pPr marL="0" indent="0">
              <a:buNone/>
            </a:pPr>
            <a:r>
              <a:rPr lang="en-US" sz="1400" dirty="0">
                <a:latin typeface="Nunito Sans" pitchFamily="2" charset="0"/>
              </a:rPr>
              <a:t>Navigate to JWT editor and create a "New Symmetric Key" and Click on generate and in k property paste the base64 string and click ok</a:t>
            </a:r>
            <a:endParaRPr lang="en-IN" sz="1400" dirty="0">
              <a:latin typeface="Nunito Sans" pitchFamily="2" charset="0"/>
            </a:endParaRPr>
          </a:p>
        </p:txBody>
      </p:sp>
      <p:pic>
        <p:nvPicPr>
          <p:cNvPr id="5" name="Picture 4">
            <a:extLst>
              <a:ext uri="{FF2B5EF4-FFF2-40B4-BE49-F238E27FC236}">
                <a16:creationId xmlns:a16="http://schemas.microsoft.com/office/drawing/2014/main" id="{96596F5E-9BFA-68ED-7703-0883D5E98563}"/>
              </a:ext>
            </a:extLst>
          </p:cNvPr>
          <p:cNvPicPr>
            <a:picLocks noChangeAspect="1"/>
          </p:cNvPicPr>
          <p:nvPr/>
        </p:nvPicPr>
        <p:blipFill>
          <a:blip r:embed="rId3">
            <a:extLst>
              <a:ext uri="{28A0092B-C50C-407E-A947-70E740481C1C}">
                <a14:useLocalDpi xmlns:a14="http://schemas.microsoft.com/office/drawing/2010/main" val="0"/>
              </a:ext>
            </a:extLst>
          </a:blip>
          <a:srcRect t="3713"/>
          <a:stretch>
            <a:fillRect/>
          </a:stretch>
        </p:blipFill>
        <p:spPr>
          <a:xfrm>
            <a:off x="771760" y="2600960"/>
            <a:ext cx="8443360" cy="3960000"/>
          </a:xfrm>
          <a:prstGeom prst="rect">
            <a:avLst/>
          </a:prstGeom>
          <a:ln>
            <a:solidFill>
              <a:schemeClr val="bg1"/>
            </a:solidFill>
          </a:ln>
        </p:spPr>
      </p:pic>
    </p:spTree>
    <p:extLst>
      <p:ext uri="{BB962C8B-B14F-4D97-AF65-F5344CB8AC3E}">
        <p14:creationId xmlns:p14="http://schemas.microsoft.com/office/powerpoint/2010/main" val="320399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03E0-1D94-49A5-073B-D07C87445F40}"/>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E29305D8-CC63-5683-4BCA-E0EEC85168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9028"/>
          <a:stretch>
            <a:fillRect/>
          </a:stretch>
        </p:blipFill>
        <p:spPr>
          <a:xfrm>
            <a:off x="768608" y="2639846"/>
            <a:ext cx="8548112" cy="3960000"/>
          </a:xfrm>
          <a:ln>
            <a:solidFill>
              <a:schemeClr val="bg1"/>
            </a:solidFill>
          </a:ln>
        </p:spPr>
      </p:pic>
      <p:sp>
        <p:nvSpPr>
          <p:cNvPr id="7" name="TextBox 6">
            <a:extLst>
              <a:ext uri="{FF2B5EF4-FFF2-40B4-BE49-F238E27FC236}">
                <a16:creationId xmlns:a16="http://schemas.microsoft.com/office/drawing/2014/main" id="{201EDE3A-1C7F-88AC-8768-189F5CBCB257}"/>
              </a:ext>
            </a:extLst>
          </p:cNvPr>
          <p:cNvSpPr txBox="1"/>
          <p:nvPr/>
        </p:nvSpPr>
        <p:spPr>
          <a:xfrm>
            <a:off x="680321" y="2005876"/>
            <a:ext cx="9865759" cy="523220"/>
          </a:xfrm>
          <a:prstGeom prst="rect">
            <a:avLst/>
          </a:prstGeom>
          <a:noFill/>
        </p:spPr>
        <p:txBody>
          <a:bodyPr wrap="square">
            <a:spAutoFit/>
          </a:bodyPr>
          <a:lstStyle/>
          <a:p>
            <a:r>
              <a:rPr lang="en-IN" sz="1400" dirty="0">
                <a:solidFill>
                  <a:schemeClr val="bg1"/>
                </a:solidFill>
                <a:latin typeface="Nunito Sans" pitchFamily="2" charset="0"/>
              </a:rPr>
              <a:t>Navigate back to your request in Repeater; in the JWT editor change the necessity /admin, </a:t>
            </a:r>
            <a:r>
              <a:rPr lang="en-IN" sz="1400" dirty="0" err="1">
                <a:solidFill>
                  <a:schemeClr val="bg1"/>
                </a:solidFill>
                <a:latin typeface="Nunito Sans" pitchFamily="2" charset="0"/>
              </a:rPr>
              <a:t>role:administrator</a:t>
            </a:r>
            <a:r>
              <a:rPr lang="en-IN" sz="1400" dirty="0">
                <a:solidFill>
                  <a:schemeClr val="bg1"/>
                </a:solidFill>
                <a:latin typeface="Nunito Sans" pitchFamily="2" charset="0"/>
              </a:rPr>
              <a:t>, alg:HS256 and Sign with the Key created and forward the request.</a:t>
            </a:r>
          </a:p>
        </p:txBody>
      </p:sp>
    </p:spTree>
    <p:extLst>
      <p:ext uri="{BB962C8B-B14F-4D97-AF65-F5344CB8AC3E}">
        <p14:creationId xmlns:p14="http://schemas.microsoft.com/office/powerpoint/2010/main" val="27453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7388-D91D-2467-FCFB-07741AC59854}"/>
              </a:ext>
            </a:extLst>
          </p:cNvPr>
          <p:cNvSpPr>
            <a:spLocks noGrp="1"/>
          </p:cNvSpPr>
          <p:nvPr>
            <p:ph type="title"/>
          </p:nvPr>
        </p:nvSpPr>
        <p:spPr/>
        <p:txBody>
          <a:bodyPr/>
          <a:lstStyle/>
          <a:p>
            <a:r>
              <a:rPr lang="en-US" dirty="0">
                <a:latin typeface="Nunito Sans Normal" pitchFamily="2" charset="0"/>
              </a:rPr>
              <a:t>Full Defenses ?</a:t>
            </a:r>
            <a:endParaRPr lang="en-IN" dirty="0"/>
          </a:p>
        </p:txBody>
      </p:sp>
      <p:sp>
        <p:nvSpPr>
          <p:cNvPr id="5" name="TextBox 4">
            <a:extLst>
              <a:ext uri="{FF2B5EF4-FFF2-40B4-BE49-F238E27FC236}">
                <a16:creationId xmlns:a16="http://schemas.microsoft.com/office/drawing/2014/main" id="{3A7F45D8-A73F-BDDD-FA20-12CB0DC8D9D7}"/>
              </a:ext>
            </a:extLst>
          </p:cNvPr>
          <p:cNvSpPr txBox="1"/>
          <p:nvPr/>
        </p:nvSpPr>
        <p:spPr>
          <a:xfrm>
            <a:off x="680321" y="2049681"/>
            <a:ext cx="6096000" cy="307777"/>
          </a:xfrm>
          <a:prstGeom prst="rect">
            <a:avLst/>
          </a:prstGeom>
          <a:noFill/>
        </p:spPr>
        <p:txBody>
          <a:bodyPr wrap="square">
            <a:spAutoFit/>
          </a:bodyPr>
          <a:lstStyle/>
          <a:p>
            <a:r>
              <a:rPr lang="en-IN" sz="1400" dirty="0">
                <a:solidFill>
                  <a:schemeClr val="bg1"/>
                </a:solidFill>
                <a:latin typeface="Nunito Sans" pitchFamily="2" charset="0"/>
              </a:rPr>
              <a:t>Look for the 200 request</a:t>
            </a:r>
            <a:endParaRPr lang="en-IN" sz="1400" dirty="0"/>
          </a:p>
        </p:txBody>
      </p:sp>
      <p:pic>
        <p:nvPicPr>
          <p:cNvPr id="9" name="Content Placeholder 8">
            <a:extLst>
              <a:ext uri="{FF2B5EF4-FFF2-40B4-BE49-F238E27FC236}">
                <a16:creationId xmlns:a16="http://schemas.microsoft.com/office/drawing/2014/main" id="{C9DD5A59-664B-72E3-670C-6C89BB3F8E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976"/>
          <a:stretch>
            <a:fillRect/>
          </a:stretch>
        </p:blipFill>
        <p:spPr>
          <a:xfrm>
            <a:off x="768608" y="2362538"/>
            <a:ext cx="8700512" cy="4343062"/>
          </a:xfrm>
          <a:ln>
            <a:solidFill>
              <a:schemeClr val="bg1"/>
            </a:solidFill>
          </a:ln>
        </p:spPr>
      </p:pic>
    </p:spTree>
    <p:extLst>
      <p:ext uri="{BB962C8B-B14F-4D97-AF65-F5344CB8AC3E}">
        <p14:creationId xmlns:p14="http://schemas.microsoft.com/office/powerpoint/2010/main" val="328781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2676-BFE2-8483-ED62-E9DCA04732AE}"/>
              </a:ext>
            </a:extLst>
          </p:cNvPr>
          <p:cNvSpPr>
            <a:spLocks noGrp="1"/>
          </p:cNvSpPr>
          <p:nvPr>
            <p:ph type="title"/>
          </p:nvPr>
        </p:nvSpPr>
        <p:spPr/>
        <p:txBody>
          <a:bodyPr/>
          <a:lstStyle/>
          <a:p>
            <a:r>
              <a:rPr lang="en-US" dirty="0">
                <a:latin typeface="Nunito Sans Normal" pitchFamily="2" charset="0"/>
              </a:rPr>
              <a:t>Yay :)</a:t>
            </a:r>
            <a:endParaRPr lang="en-IN" dirty="0"/>
          </a:p>
        </p:txBody>
      </p:sp>
      <p:sp>
        <p:nvSpPr>
          <p:cNvPr id="4" name="Content Placeholder 2">
            <a:extLst>
              <a:ext uri="{FF2B5EF4-FFF2-40B4-BE49-F238E27FC236}">
                <a16:creationId xmlns:a16="http://schemas.microsoft.com/office/drawing/2014/main" id="{57874B2C-E75E-E0C2-8231-76DDE16CBED4}"/>
              </a:ext>
            </a:extLst>
          </p:cNvPr>
          <p:cNvSpPr>
            <a:spLocks noGrp="1"/>
          </p:cNvSpPr>
          <p:nvPr>
            <p:ph idx="1"/>
          </p:nvPr>
        </p:nvSpPr>
        <p:spPr>
          <a:xfrm>
            <a:off x="588881" y="2016684"/>
            <a:ext cx="9613900" cy="314960"/>
          </a:xfrm>
        </p:spPr>
        <p:txBody>
          <a:bodyPr>
            <a:normAutofit/>
          </a:bodyPr>
          <a:lstStyle/>
          <a:p>
            <a:pPr marL="0" indent="0">
              <a:buNone/>
            </a:pPr>
            <a:r>
              <a:rPr lang="en-US" sz="1400" dirty="0">
                <a:latin typeface="Nunito Sans" pitchFamily="2" charset="0"/>
              </a:rPr>
              <a:t>Copy the JWT and paste in the application and refresh the application. </a:t>
            </a:r>
            <a:endParaRPr lang="en-IN" sz="1400" dirty="0">
              <a:latin typeface="Nunito Sans" pitchFamily="2" charset="0"/>
            </a:endParaRPr>
          </a:p>
        </p:txBody>
      </p:sp>
      <p:pic>
        <p:nvPicPr>
          <p:cNvPr id="6" name="Picture 5">
            <a:extLst>
              <a:ext uri="{FF2B5EF4-FFF2-40B4-BE49-F238E27FC236}">
                <a16:creationId xmlns:a16="http://schemas.microsoft.com/office/drawing/2014/main" id="{D580F47F-137C-98C0-12F9-2D06D6F1BBC4}"/>
              </a:ext>
            </a:extLst>
          </p:cNvPr>
          <p:cNvPicPr>
            <a:picLocks noChangeAspect="1"/>
          </p:cNvPicPr>
          <p:nvPr/>
        </p:nvPicPr>
        <p:blipFill>
          <a:blip r:embed="rId3">
            <a:extLst>
              <a:ext uri="{28A0092B-C50C-407E-A947-70E740481C1C}">
                <a14:useLocalDpi xmlns:a14="http://schemas.microsoft.com/office/drawing/2010/main" val="0"/>
              </a:ext>
            </a:extLst>
          </a:blip>
          <a:srcRect t="5037"/>
          <a:stretch>
            <a:fillRect/>
          </a:stretch>
        </p:blipFill>
        <p:spPr>
          <a:xfrm>
            <a:off x="680320" y="2331644"/>
            <a:ext cx="8433199" cy="4424756"/>
          </a:xfrm>
          <a:prstGeom prst="rect">
            <a:avLst/>
          </a:prstGeom>
          <a:ln>
            <a:solidFill>
              <a:schemeClr val="bg1"/>
            </a:solidFill>
          </a:ln>
        </p:spPr>
      </p:pic>
    </p:spTree>
    <p:extLst>
      <p:ext uri="{BB962C8B-B14F-4D97-AF65-F5344CB8AC3E}">
        <p14:creationId xmlns:p14="http://schemas.microsoft.com/office/powerpoint/2010/main" val="4056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C5C2-776C-D634-6A54-AAF053378A9C}"/>
              </a:ext>
            </a:extLst>
          </p:cNvPr>
          <p:cNvSpPr>
            <a:spLocks noGrp="1"/>
          </p:cNvSpPr>
          <p:nvPr>
            <p:ph type="title"/>
          </p:nvPr>
        </p:nvSpPr>
        <p:spPr/>
        <p:txBody>
          <a:bodyPr/>
          <a:lstStyle/>
          <a:p>
            <a:r>
              <a:rPr lang="en-US" dirty="0"/>
              <a:t>Mitigation</a:t>
            </a:r>
            <a:endParaRPr lang="en-IN" dirty="0"/>
          </a:p>
        </p:txBody>
      </p:sp>
      <p:sp>
        <p:nvSpPr>
          <p:cNvPr id="3" name="Content Placeholder 2">
            <a:extLst>
              <a:ext uri="{FF2B5EF4-FFF2-40B4-BE49-F238E27FC236}">
                <a16:creationId xmlns:a16="http://schemas.microsoft.com/office/drawing/2014/main" id="{C5C8C4C1-30EF-674E-6C3A-0D7CF195A858}"/>
              </a:ext>
            </a:extLst>
          </p:cNvPr>
          <p:cNvSpPr>
            <a:spLocks noGrp="1"/>
          </p:cNvSpPr>
          <p:nvPr>
            <p:ph idx="1"/>
          </p:nvPr>
        </p:nvSpPr>
        <p:spPr>
          <a:xfrm>
            <a:off x="347473" y="2336873"/>
            <a:ext cx="3273552" cy="2253415"/>
          </a:xfrm>
        </p:spPr>
        <p:txBody>
          <a:bodyPr>
            <a:normAutofit/>
          </a:bodyPr>
          <a:lstStyle/>
          <a:p>
            <a:pPr marL="0" indent="0">
              <a:buNone/>
            </a:pPr>
            <a:r>
              <a:rPr lang="en-US" sz="1400" b="1" dirty="0">
                <a:latin typeface="Nunito Sans" pitchFamily="2" charset="0"/>
              </a:rPr>
              <a:t>Blind Trust of Algorithm Field</a:t>
            </a:r>
            <a:endParaRPr lang="en-IN" sz="1400" dirty="0">
              <a:latin typeface="Nunito Sans" pitchFamily="2" charset="0"/>
            </a:endParaRPr>
          </a:p>
          <a:p>
            <a:r>
              <a:rPr lang="en-US" sz="1400" dirty="0">
                <a:latin typeface="Nunito Sans" pitchFamily="2" charset="0"/>
              </a:rPr>
              <a:t>Server reads the `</a:t>
            </a:r>
            <a:r>
              <a:rPr lang="en-US" sz="1400" dirty="0" err="1">
                <a:latin typeface="Nunito Sans" pitchFamily="2" charset="0"/>
              </a:rPr>
              <a:t>alg</a:t>
            </a:r>
            <a:r>
              <a:rPr lang="en-US" sz="1400" dirty="0">
                <a:latin typeface="Nunito Sans" pitchFamily="2" charset="0"/>
              </a:rPr>
              <a:t>` field from the JWT header </a:t>
            </a:r>
            <a:r>
              <a:rPr lang="en-US" sz="1400" b="1" dirty="0">
                <a:latin typeface="Nunito Sans" pitchFamily="2" charset="0"/>
              </a:rPr>
              <a:t>**before verification**</a:t>
            </a:r>
            <a:endParaRPr lang="en-US" sz="1400" dirty="0">
              <a:latin typeface="Nunito Sans" pitchFamily="2" charset="0"/>
            </a:endParaRPr>
          </a:p>
          <a:p>
            <a:r>
              <a:rPr lang="en-US" sz="1400" dirty="0">
                <a:latin typeface="Nunito Sans" pitchFamily="2" charset="0"/>
              </a:rPr>
              <a:t>- This is </a:t>
            </a:r>
            <a:r>
              <a:rPr lang="en-US" sz="1400" b="1" dirty="0">
                <a:latin typeface="Nunito Sans" pitchFamily="2" charset="0"/>
              </a:rPr>
              <a:t>**attacker-controlled data**</a:t>
            </a:r>
            <a:r>
              <a:rPr lang="en-US" sz="1400" dirty="0">
                <a:latin typeface="Nunito Sans" pitchFamily="2" charset="0"/>
              </a:rPr>
              <a:t> - attacker can set it to anything!</a:t>
            </a:r>
          </a:p>
          <a:p>
            <a:r>
              <a:rPr lang="en-US" sz="1400" dirty="0">
                <a:latin typeface="Nunito Sans" pitchFamily="2" charset="0"/>
              </a:rPr>
              <a:t>- Server should </a:t>
            </a:r>
            <a:r>
              <a:rPr lang="en-US" sz="1400" b="1" dirty="0">
                <a:latin typeface="Nunito Sans" pitchFamily="2" charset="0"/>
              </a:rPr>
              <a:t>**NEVER**</a:t>
            </a:r>
            <a:r>
              <a:rPr lang="en-US" sz="1400" dirty="0">
                <a:latin typeface="Nunito Sans" pitchFamily="2" charset="0"/>
              </a:rPr>
              <a:t> trust the algorithm from the token itself.</a:t>
            </a:r>
          </a:p>
        </p:txBody>
      </p:sp>
      <p:sp>
        <p:nvSpPr>
          <p:cNvPr id="9" name="TextBox 8">
            <a:extLst>
              <a:ext uri="{FF2B5EF4-FFF2-40B4-BE49-F238E27FC236}">
                <a16:creationId xmlns:a16="http://schemas.microsoft.com/office/drawing/2014/main" id="{8FF430CF-106C-A52C-070F-318348AFCE6F}"/>
              </a:ext>
            </a:extLst>
          </p:cNvPr>
          <p:cNvSpPr txBox="1"/>
          <p:nvPr/>
        </p:nvSpPr>
        <p:spPr>
          <a:xfrm>
            <a:off x="3777306" y="2458221"/>
            <a:ext cx="3822192" cy="1941557"/>
          </a:xfrm>
          <a:prstGeom prst="rect">
            <a:avLst/>
          </a:prstGeom>
          <a:noFill/>
        </p:spPr>
        <p:txBody>
          <a:bodyPr wrap="square" anchor="ctr">
            <a:spAutoFit/>
          </a:bodyPr>
          <a:lstStyle/>
          <a:p>
            <a:pPr>
              <a:lnSpc>
                <a:spcPts val="1425"/>
              </a:lnSpc>
              <a:buNone/>
            </a:pPr>
            <a:r>
              <a:rPr lang="en-IN" sz="1400" b="1" dirty="0">
                <a:solidFill>
                  <a:schemeClr val="bg1"/>
                </a:solidFill>
                <a:effectLst/>
                <a:latin typeface="Nunito Sans" pitchFamily="2" charset="0"/>
              </a:rPr>
              <a:t>Accepting Multiple Algorithms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accepts both RS256 (asymmetric) and HS256 (symmetric)</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This allows algorithm confusion attacks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should </a:t>
            </a:r>
            <a:r>
              <a:rPr lang="en-US" sz="1400" b="1" dirty="0">
                <a:solidFill>
                  <a:schemeClr val="bg1"/>
                </a:solidFill>
                <a:latin typeface="Nunito Sans" pitchFamily="2" charset="0"/>
              </a:rPr>
              <a:t>**only**</a:t>
            </a:r>
            <a:r>
              <a:rPr lang="en-US" sz="1400" dirty="0">
                <a:solidFill>
                  <a:schemeClr val="bg1"/>
                </a:solidFill>
                <a:latin typeface="Nunito Sans" pitchFamily="2" charset="0"/>
              </a:rPr>
              <a:t> accept RS256</a:t>
            </a:r>
          </a:p>
        </p:txBody>
      </p:sp>
      <p:sp>
        <p:nvSpPr>
          <p:cNvPr id="11" name="TextBox 10">
            <a:extLst>
              <a:ext uri="{FF2B5EF4-FFF2-40B4-BE49-F238E27FC236}">
                <a16:creationId xmlns:a16="http://schemas.microsoft.com/office/drawing/2014/main" id="{CDCD332C-DA3C-E799-00F0-9227854F82A7}"/>
              </a:ext>
            </a:extLst>
          </p:cNvPr>
          <p:cNvSpPr txBox="1"/>
          <p:nvPr/>
        </p:nvSpPr>
        <p:spPr>
          <a:xfrm>
            <a:off x="7755781" y="2342024"/>
            <a:ext cx="3984498" cy="2174954"/>
          </a:xfrm>
          <a:prstGeom prst="rect">
            <a:avLst/>
          </a:prstGeom>
          <a:noFill/>
        </p:spPr>
        <p:txBody>
          <a:bodyPr wrap="square">
            <a:spAutoFit/>
          </a:bodyPr>
          <a:lstStyle/>
          <a:p>
            <a:pPr>
              <a:lnSpc>
                <a:spcPts val="1425"/>
              </a:lnSpc>
              <a:buNone/>
            </a:pPr>
            <a:r>
              <a:rPr lang="en-US" sz="1400" b="1" dirty="0">
                <a:solidFill>
                  <a:schemeClr val="bg1"/>
                </a:solidFill>
                <a:effectLst/>
                <a:latin typeface="Nunito Sans" pitchFamily="2" charset="0"/>
              </a:rPr>
              <a:t>Public Key Used as HMAC Secret</a:t>
            </a:r>
          </a:p>
          <a:p>
            <a:pPr>
              <a:lnSpc>
                <a:spcPts val="1425"/>
              </a:lnSpc>
              <a:buNone/>
            </a:pPr>
            <a:endParaRPr lang="en-US" sz="1400" b="1"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HMAC (HS256) requires a </a:t>
            </a:r>
            <a:r>
              <a:rPr lang="en-US" sz="1400" b="1" dirty="0">
                <a:solidFill>
                  <a:schemeClr val="bg1"/>
                </a:solidFill>
                <a:latin typeface="Nunito Sans" pitchFamily="2" charset="0"/>
              </a:rPr>
              <a:t>**shared secret**</a:t>
            </a:r>
            <a:r>
              <a:rPr lang="en-US" sz="1400" dirty="0">
                <a:solidFill>
                  <a:schemeClr val="bg1"/>
                </a:solidFill>
                <a:latin typeface="Nunito Sans" pitchFamily="2" charset="0"/>
              </a:rPr>
              <a:t> between signer and verifier</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Server uses the </a:t>
            </a:r>
            <a:r>
              <a:rPr lang="en-US" sz="1400" b="1" dirty="0">
                <a:solidFill>
                  <a:schemeClr val="bg1"/>
                </a:solidFill>
                <a:latin typeface="Nunito Sans" pitchFamily="2" charset="0"/>
              </a:rPr>
              <a:t>**public key**</a:t>
            </a:r>
            <a:r>
              <a:rPr lang="en-US" sz="1400" dirty="0">
                <a:solidFill>
                  <a:schemeClr val="bg1"/>
                </a:solidFill>
                <a:latin typeface="Nunito Sans" pitchFamily="2" charset="0"/>
              </a:rPr>
              <a:t> (which is PUBLIC!) as the HMAC secret</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Since public keys are public, </a:t>
            </a:r>
            <a:r>
              <a:rPr lang="en-US" sz="1400" b="1" dirty="0">
                <a:solidFill>
                  <a:schemeClr val="bg1"/>
                </a:solidFill>
                <a:latin typeface="Nunito Sans" pitchFamily="2" charset="0"/>
              </a:rPr>
              <a:t>**anyone can forge tokens**</a:t>
            </a:r>
            <a:r>
              <a:rPr lang="en-US" sz="1400" dirty="0">
                <a:solidFill>
                  <a:schemeClr val="bg1"/>
                </a:solidFill>
                <a:latin typeface="Nunito Sans" pitchFamily="2" charset="0"/>
              </a:rPr>
              <a:t> using the same secret</a:t>
            </a:r>
          </a:p>
        </p:txBody>
      </p:sp>
      <p:sp>
        <p:nvSpPr>
          <p:cNvPr id="12" name="TextBox 11">
            <a:extLst>
              <a:ext uri="{FF2B5EF4-FFF2-40B4-BE49-F238E27FC236}">
                <a16:creationId xmlns:a16="http://schemas.microsoft.com/office/drawing/2014/main" id="{07AACC22-BF0E-C0BA-FF6C-355E34D4F9E1}"/>
              </a:ext>
            </a:extLst>
          </p:cNvPr>
          <p:cNvSpPr txBox="1"/>
          <p:nvPr/>
        </p:nvSpPr>
        <p:spPr>
          <a:xfrm>
            <a:off x="482726" y="5023833"/>
            <a:ext cx="10539367" cy="1600438"/>
          </a:xfrm>
          <a:prstGeom prst="rect">
            <a:avLst/>
          </a:prstGeom>
          <a:noFill/>
        </p:spPr>
        <p:txBody>
          <a:bodyPr wrap="square" rtlCol="0">
            <a:spAutoFit/>
          </a:bodyPr>
          <a:lstStyle/>
          <a:p>
            <a:r>
              <a:rPr lang="en-US" sz="1400" b="1" dirty="0">
                <a:solidFill>
                  <a:schemeClr val="bg1"/>
                </a:solidFill>
                <a:latin typeface="Nunito Sans" pitchFamily="2" charset="0"/>
              </a:rPr>
              <a:t>Good Reads: </a:t>
            </a:r>
            <a:endParaRPr lang="en-US" dirty="0"/>
          </a:p>
          <a:p>
            <a:r>
              <a:rPr lang="en-IN" sz="1400" dirty="0">
                <a:solidFill>
                  <a:schemeClr val="bg2">
                    <a:lumMod val="50000"/>
                  </a:schemeClr>
                </a:solidFill>
                <a:latin typeface="Nunito Sans" pitchFamily="2" charset="0"/>
                <a:hlinkClick r:id="rId3">
                  <a:extLst>
                    <a:ext uri="{A12FA001-AC4F-418D-AE19-62706E023703}">
                      <ahyp:hlinkClr xmlns:ahyp="http://schemas.microsoft.com/office/drawing/2018/hyperlinkcolor" val="tx"/>
                    </a:ext>
                  </a:extLst>
                </a:hlinkClick>
              </a:rPr>
              <a:t>https://portswigger.net/web-security/jwt/algorithm-confusion</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4">
                  <a:extLst>
                    <a:ext uri="{A12FA001-AC4F-418D-AE19-62706E023703}">
                      <ahyp:hlinkClr xmlns:ahyp="http://schemas.microsoft.com/office/drawing/2018/hyperlinkcolor" val="tx"/>
                    </a:ext>
                  </a:extLst>
                </a:hlinkClick>
              </a:rPr>
              <a:t>https://supertokens.com/blog/what-is-jwt#further-reading-material</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5">
                  <a:extLst>
                    <a:ext uri="{A12FA001-AC4F-418D-AE19-62706E023703}">
                      <ahyp:hlinkClr xmlns:ahyp="http://schemas.microsoft.com/office/drawing/2018/hyperlinkcolor" val="tx"/>
                    </a:ext>
                  </a:extLst>
                </a:hlinkClick>
              </a:rPr>
              <a:t>https://medium.facilelogin.com/jwt-jws-and-jwe-for-not-so-dummies-b63310d201a3</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6">
                  <a:extLst>
                    <a:ext uri="{A12FA001-AC4F-418D-AE19-62706E023703}">
                      <ahyp:hlinkClr xmlns:ahyp="http://schemas.microsoft.com/office/drawing/2018/hyperlinkcolor" val="tx"/>
                    </a:ext>
                  </a:extLst>
                </a:hlinkClick>
              </a:rPr>
              <a:t>https://pentesterlab.com/blog/jwt-vulnerabilities-attacks-guide</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7">
                  <a:extLst>
                    <a:ext uri="{A12FA001-AC4F-418D-AE19-62706E023703}">
                      <ahyp:hlinkClr xmlns:ahyp="http://schemas.microsoft.com/office/drawing/2018/hyperlinkcolor" val="tx"/>
                    </a:ext>
                  </a:extLst>
                </a:hlinkClick>
              </a:rPr>
              <a:t>https://chatgpt.com/share/690ae6ca-ec38-8006-9e1e-dbb45086e9e7</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8">
                  <a:extLst>
                    <a:ext uri="{A12FA001-AC4F-418D-AE19-62706E023703}">
                      <ahyp:hlinkClr xmlns:ahyp="http://schemas.microsoft.com/office/drawing/2018/hyperlinkcolor" val="tx"/>
                    </a:ext>
                  </a:extLst>
                </a:hlinkClick>
              </a:rPr>
              <a:t>https://www.intigriti.com/researchers/blog/hacking-tools/exploiting-jwt-vulnerabilities</a:t>
            </a:r>
            <a:endParaRPr lang="en-IN" sz="1400" dirty="0">
              <a:solidFill>
                <a:schemeClr val="bg2">
                  <a:lumMod val="50000"/>
                </a:schemeClr>
              </a:solidFill>
              <a:latin typeface="Nunito Sans" pitchFamily="2" charset="0"/>
            </a:endParaRPr>
          </a:p>
        </p:txBody>
      </p:sp>
    </p:spTree>
    <p:extLst>
      <p:ext uri="{BB962C8B-B14F-4D97-AF65-F5344CB8AC3E}">
        <p14:creationId xmlns:p14="http://schemas.microsoft.com/office/powerpoint/2010/main" val="30391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32224-32F8-DBF0-F649-59301D683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AE5AB-8074-2A24-9A84-E6FED6AD9E86}"/>
              </a:ext>
            </a:extLst>
          </p:cNvPr>
          <p:cNvSpPr>
            <a:spLocks noGrp="1"/>
          </p:cNvSpPr>
          <p:nvPr>
            <p:ph type="title"/>
          </p:nvPr>
        </p:nvSpPr>
        <p:spPr/>
        <p:txBody>
          <a:bodyPr/>
          <a:lstStyle/>
          <a:p>
            <a:r>
              <a:rPr lang="en-US" dirty="0">
                <a:latin typeface="Nunito Sans Normal" pitchFamily="2" charset="0"/>
              </a:rPr>
              <a:t>What are </a:t>
            </a:r>
            <a:r>
              <a:rPr lang="en-US" b="1" dirty="0">
                <a:latin typeface="Nunito Sans Normal" pitchFamily="2" charset="0"/>
              </a:rPr>
              <a:t>J</a:t>
            </a:r>
            <a:r>
              <a:rPr lang="en-US" dirty="0">
                <a:latin typeface="Nunito Sans Normal" pitchFamily="2" charset="0"/>
              </a:rPr>
              <a:t>SON </a:t>
            </a:r>
            <a:r>
              <a:rPr lang="en-US" b="1" dirty="0">
                <a:latin typeface="Nunito Sans Normal" pitchFamily="2" charset="0"/>
              </a:rPr>
              <a:t>W</a:t>
            </a:r>
            <a:r>
              <a:rPr lang="en-US" dirty="0">
                <a:latin typeface="Nunito Sans Normal" pitchFamily="2" charset="0"/>
              </a:rPr>
              <a:t>EB </a:t>
            </a:r>
            <a:r>
              <a:rPr lang="en-US" b="1" dirty="0">
                <a:latin typeface="Nunito Sans Normal" pitchFamily="2" charset="0"/>
              </a:rPr>
              <a:t>T</a:t>
            </a:r>
            <a:r>
              <a:rPr lang="en-US" dirty="0">
                <a:latin typeface="Nunito Sans Normal" pitchFamily="2" charset="0"/>
              </a:rPr>
              <a:t>okens (</a:t>
            </a:r>
            <a:r>
              <a:rPr lang="en-US" b="1" dirty="0">
                <a:latin typeface="Nunito Sans Normal" pitchFamily="2" charset="0"/>
              </a:rPr>
              <a:t>JWT</a:t>
            </a:r>
            <a:r>
              <a:rPr lang="en-US" dirty="0">
                <a:latin typeface="Nunito Sans Normal" pitchFamily="2" charset="0"/>
              </a:rPr>
              <a:t>s)</a:t>
            </a:r>
            <a:endParaRPr lang="en-IN" dirty="0">
              <a:latin typeface="Nunito Sans Normal" pitchFamily="2" charset="0"/>
            </a:endParaRPr>
          </a:p>
        </p:txBody>
      </p:sp>
      <p:sp>
        <p:nvSpPr>
          <p:cNvPr id="10" name="TextBox 9">
            <a:extLst>
              <a:ext uri="{FF2B5EF4-FFF2-40B4-BE49-F238E27FC236}">
                <a16:creationId xmlns:a16="http://schemas.microsoft.com/office/drawing/2014/main" id="{E7994F07-8513-C23A-3DBA-A95B1000E1CC}"/>
              </a:ext>
            </a:extLst>
          </p:cNvPr>
          <p:cNvSpPr txBox="1"/>
          <p:nvPr/>
        </p:nvSpPr>
        <p:spPr>
          <a:xfrm>
            <a:off x="502277" y="2263229"/>
            <a:ext cx="9791906" cy="2246769"/>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latin typeface="Nunito Sans" pitchFamily="2" charset="0"/>
              </a:rPr>
              <a:t>JSON web tokens (JWTs) are a standardized format for sending cryptographically signed JSON data between systems.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Unlike with classic session tokens, all of the data that a server needs is stored client-side within the JWT itself.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They can theoretically contain any kind of data, but are most commonly used to send information ("claims") about users as part of authentication, session handling, and access control mechanisms.</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This makes JWTs a popular choice for highly distributed websites where users need to interact seamlessly with multiple back-end servers.</a:t>
            </a:r>
          </a:p>
        </p:txBody>
      </p:sp>
      <p:pic>
        <p:nvPicPr>
          <p:cNvPr id="6" name="Picture 5">
            <a:extLst>
              <a:ext uri="{FF2B5EF4-FFF2-40B4-BE49-F238E27FC236}">
                <a16:creationId xmlns:a16="http://schemas.microsoft.com/office/drawing/2014/main" id="{8A2040C3-0071-FAFC-205A-34806CA9E06F}"/>
              </a:ext>
            </a:extLst>
          </p:cNvPr>
          <p:cNvPicPr>
            <a:picLocks noChangeAspect="1"/>
          </p:cNvPicPr>
          <p:nvPr/>
        </p:nvPicPr>
        <p:blipFill>
          <a:blip r:embed="rId3"/>
          <a:stretch>
            <a:fillRect/>
          </a:stretch>
        </p:blipFill>
        <p:spPr>
          <a:xfrm>
            <a:off x="10757213" y="658030"/>
            <a:ext cx="1271334" cy="1271334"/>
          </a:xfrm>
          <a:prstGeom prst="rect">
            <a:avLst/>
          </a:prstGeom>
        </p:spPr>
      </p:pic>
      <p:pic>
        <p:nvPicPr>
          <p:cNvPr id="5122" name="Picture 2" descr="Usage of Passport JWT Strategy for ...">
            <a:extLst>
              <a:ext uri="{FF2B5EF4-FFF2-40B4-BE49-F238E27FC236}">
                <a16:creationId xmlns:a16="http://schemas.microsoft.com/office/drawing/2014/main" id="{EBEF6C7E-15C3-5A61-B5A2-2B60DA8ED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469" y="4631296"/>
            <a:ext cx="3823996" cy="208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46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B7EF-1BDE-DA43-7B6D-82FF38798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21886-C347-565C-C868-FB01E83BE140}"/>
              </a:ext>
            </a:extLst>
          </p:cNvPr>
          <p:cNvSpPr>
            <a:spLocks noGrp="1"/>
          </p:cNvSpPr>
          <p:nvPr>
            <p:ph type="title"/>
          </p:nvPr>
        </p:nvSpPr>
        <p:spPr/>
        <p:txBody>
          <a:bodyPr/>
          <a:lstStyle/>
          <a:p>
            <a:r>
              <a:rPr lang="en-US" dirty="0"/>
              <a:t>Questions?</a:t>
            </a:r>
            <a:endParaRPr lang="en-IN" dirty="0"/>
          </a:p>
        </p:txBody>
      </p:sp>
      <p:pic>
        <p:nvPicPr>
          <p:cNvPr id="4" name="Picture 3">
            <a:extLst>
              <a:ext uri="{FF2B5EF4-FFF2-40B4-BE49-F238E27FC236}">
                <a16:creationId xmlns:a16="http://schemas.microsoft.com/office/drawing/2014/main" id="{32A0DB08-5E51-E858-5A84-68CFA6BB5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81" y="2048882"/>
            <a:ext cx="4853238" cy="4809118"/>
          </a:xfrm>
          <a:prstGeom prst="rect">
            <a:avLst/>
          </a:prstGeom>
        </p:spPr>
      </p:pic>
    </p:spTree>
    <p:extLst>
      <p:ext uri="{BB962C8B-B14F-4D97-AF65-F5344CB8AC3E}">
        <p14:creationId xmlns:p14="http://schemas.microsoft.com/office/powerpoint/2010/main" val="206597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55D1-D0C9-A78B-7924-2BCF5C7A7D48}"/>
              </a:ext>
            </a:extLst>
          </p:cNvPr>
          <p:cNvSpPr>
            <a:spLocks noGrp="1"/>
          </p:cNvSpPr>
          <p:nvPr>
            <p:ph type="title"/>
          </p:nvPr>
        </p:nvSpPr>
        <p:spPr>
          <a:xfrm>
            <a:off x="761601" y="2043548"/>
            <a:ext cx="9613861" cy="1080938"/>
          </a:xfrm>
        </p:spPr>
        <p:txBody>
          <a:bodyPr>
            <a:normAutofit/>
          </a:bodyPr>
          <a:lstStyle/>
          <a:p>
            <a:pPr algn="ctr"/>
            <a:r>
              <a:rPr lang="en-US" sz="4500" dirty="0" err="1">
                <a:solidFill>
                  <a:srgbClr val="FF0000"/>
                </a:solidFill>
                <a:latin typeface="Nunito Sans" pitchFamily="2" charset="0"/>
              </a:rPr>
              <a:t>Th</a:t>
            </a:r>
            <a:r>
              <a:rPr lang="en-US" sz="4500" dirty="0" err="1">
                <a:solidFill>
                  <a:schemeClr val="bg1"/>
                </a:solidFill>
                <a:latin typeface="Nunito Sans" pitchFamily="2" charset="0"/>
              </a:rPr>
              <a:t>.</a:t>
            </a:r>
            <a:r>
              <a:rPr lang="en-US" sz="4500" dirty="0" err="1">
                <a:solidFill>
                  <a:schemeClr val="accent5">
                    <a:lumMod val="75000"/>
                  </a:schemeClr>
                </a:solidFill>
                <a:latin typeface="Nunito Sans" pitchFamily="2" charset="0"/>
              </a:rPr>
              <a:t>ank</a:t>
            </a:r>
            <a:r>
              <a:rPr lang="en-US" sz="4500" dirty="0" err="1">
                <a:solidFill>
                  <a:schemeClr val="bg1"/>
                </a:solidFill>
                <a:latin typeface="Nunito Sans" pitchFamily="2" charset="0"/>
              </a:rPr>
              <a:t>.</a:t>
            </a:r>
            <a:r>
              <a:rPr lang="en-US" sz="4500" dirty="0" err="1">
                <a:solidFill>
                  <a:srgbClr val="00B0F0"/>
                </a:solidFill>
                <a:latin typeface="Nunito Sans" pitchFamily="2" charset="0"/>
              </a:rPr>
              <a:t>You</a:t>
            </a:r>
            <a:endParaRPr lang="en-IN" sz="4500" dirty="0">
              <a:solidFill>
                <a:srgbClr val="00B0F0"/>
              </a:solidFill>
              <a:latin typeface="Nunito Sans" pitchFamily="2" charset="0"/>
            </a:endParaRPr>
          </a:p>
        </p:txBody>
      </p:sp>
      <p:pic>
        <p:nvPicPr>
          <p:cNvPr id="11266" name="Picture 2" descr="Rihanna Thank You GIF by Billboard Music Awards - Find &amp; Share on GIPHY">
            <a:extLst>
              <a:ext uri="{FF2B5EF4-FFF2-40B4-BE49-F238E27FC236}">
                <a16:creationId xmlns:a16="http://schemas.microsoft.com/office/drawing/2014/main" id="{B69756DD-4E67-D2CE-2832-7E03E917C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279774"/>
            <a:ext cx="5344160" cy="296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4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4895-059A-D85B-6A1B-9E0720936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CB584-2078-0D31-8706-BF2EA3651339}"/>
              </a:ext>
            </a:extLst>
          </p:cNvPr>
          <p:cNvSpPr>
            <a:spLocks noGrp="1"/>
          </p:cNvSpPr>
          <p:nvPr>
            <p:ph type="title"/>
          </p:nvPr>
        </p:nvSpPr>
        <p:spPr/>
        <p:txBody>
          <a:bodyPr/>
          <a:lstStyle/>
          <a:p>
            <a:r>
              <a:rPr lang="en-US" dirty="0">
                <a:latin typeface="Nunito Sans Normal" pitchFamily="2" charset="0"/>
              </a:rPr>
              <a:t>Work flow</a:t>
            </a:r>
            <a:endParaRPr lang="en-IN" dirty="0">
              <a:latin typeface="Nunito Sans Normal" pitchFamily="2" charset="0"/>
            </a:endParaRPr>
          </a:p>
        </p:txBody>
      </p:sp>
      <p:sp>
        <p:nvSpPr>
          <p:cNvPr id="3" name="TextBox 2">
            <a:extLst>
              <a:ext uri="{FF2B5EF4-FFF2-40B4-BE49-F238E27FC236}">
                <a16:creationId xmlns:a16="http://schemas.microsoft.com/office/drawing/2014/main" id="{D5E0557B-BDAC-1114-F484-F3FD213B62A6}"/>
              </a:ext>
            </a:extLst>
          </p:cNvPr>
          <p:cNvSpPr txBox="1"/>
          <p:nvPr/>
        </p:nvSpPr>
        <p:spPr>
          <a:xfrm>
            <a:off x="290457" y="2212688"/>
            <a:ext cx="5507916" cy="4832092"/>
          </a:xfrm>
          <a:prstGeom prst="rect">
            <a:avLst/>
          </a:prstGeom>
          <a:noFill/>
          <a:ln>
            <a:noFill/>
          </a:ln>
        </p:spPr>
        <p:txBody>
          <a:bodyPr wrap="square" rtlCol="0">
            <a:spAutoFit/>
          </a:bodyPr>
          <a:lstStyle/>
          <a:p>
            <a:r>
              <a:rPr lang="en-IN" sz="1400" b="1" dirty="0">
                <a:solidFill>
                  <a:schemeClr val="bg1"/>
                </a:solidFill>
                <a:latin typeface="Nunito Sans" pitchFamily="2" charset="0"/>
              </a:rPr>
              <a:t>Session Cookie (Traditional)</a:t>
            </a:r>
          </a:p>
          <a:p>
            <a:endParaRPr lang="en-IN" sz="1400" b="1"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User logs in → server authenticates → creates a </a:t>
            </a:r>
            <a:r>
              <a:rPr lang="en-IN" sz="1400" b="1" dirty="0">
                <a:solidFill>
                  <a:schemeClr val="bg1"/>
                </a:solidFill>
                <a:latin typeface="Nunito Sans" pitchFamily="2" charset="0"/>
              </a:rPr>
              <a:t>session object</a:t>
            </a:r>
            <a:r>
              <a:rPr lang="en-IN" sz="1400" dirty="0">
                <a:solidFill>
                  <a:schemeClr val="bg1"/>
                </a:solidFill>
                <a:latin typeface="Nunito Sans" pitchFamily="2" charset="0"/>
              </a:rPr>
              <a:t>:</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 = "abc123"</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 = {"user": “</a:t>
            </a:r>
            <a:r>
              <a:rPr lang="en-IN" sz="1400" dirty="0" err="1">
                <a:solidFill>
                  <a:schemeClr val="bg1"/>
                </a:solidFill>
                <a:latin typeface="Nunito Sans" pitchFamily="2" charset="0"/>
              </a:rPr>
              <a:t>pentest</a:t>
            </a:r>
            <a:r>
              <a:rPr lang="en-IN" sz="1400" dirty="0">
                <a:solidFill>
                  <a:schemeClr val="bg1"/>
                </a:solidFill>
                <a:latin typeface="Nunito Sans" pitchFamily="2" charset="0"/>
              </a:rPr>
              <a:t>", "role": "admin"}</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Server sends Set-Cookie: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to browser.</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Browser automatically includes 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in every request. </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On each request, the server:</a:t>
            </a:r>
          </a:p>
          <a:p>
            <a:pPr lvl="1"/>
            <a:r>
              <a:rPr lang="en-IN" sz="1400" dirty="0">
                <a:solidFill>
                  <a:schemeClr val="bg1"/>
                </a:solidFill>
                <a:latin typeface="Nunito Sans" pitchFamily="2" charset="0"/>
              </a:rPr>
              <a:t>Looks up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a:t>
            </a:r>
          </a:p>
          <a:p>
            <a:pPr lvl="1"/>
            <a:r>
              <a:rPr lang="en-IN" sz="1400" dirty="0">
                <a:solidFill>
                  <a:schemeClr val="bg1"/>
                </a:solidFill>
                <a:latin typeface="Nunito Sans" pitchFamily="2" charset="0"/>
              </a:rPr>
              <a:t>Uses that data for authorization.</a:t>
            </a:r>
          </a:p>
          <a:p>
            <a:pPr marL="742950" lvl="1"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If the server restarts or clears sessions → user gets logged out.</a:t>
            </a:r>
          </a:p>
          <a:p>
            <a:endParaRPr lang="en-IN" sz="1400" dirty="0">
              <a:ln>
                <a:solidFill>
                  <a:sysClr val="windowText" lastClr="000000"/>
                </a:solidFill>
              </a:ln>
              <a:solidFill>
                <a:schemeClr val="bg1"/>
              </a:solidFill>
              <a:latin typeface="Nunito Sans" pitchFamily="2" charset="0"/>
            </a:endParaRPr>
          </a:p>
          <a:p>
            <a:r>
              <a:rPr lang="en-IN" sz="1400" dirty="0">
                <a:solidFill>
                  <a:schemeClr val="bg1"/>
                </a:solidFill>
                <a:latin typeface="Nunito Sans" pitchFamily="2" charset="0"/>
              </a:rPr>
              <a:t>✅ Pros: Simple, secure, easy to revoke.</a:t>
            </a:r>
            <a:br>
              <a:rPr lang="en-IN" sz="1400" dirty="0">
                <a:solidFill>
                  <a:schemeClr val="bg1"/>
                </a:solidFill>
                <a:latin typeface="Nunito Sans" pitchFamily="2" charset="0"/>
              </a:rPr>
            </a:br>
            <a:r>
              <a:rPr lang="en-IN" sz="1400" dirty="0">
                <a:solidFill>
                  <a:schemeClr val="bg1"/>
                </a:solidFill>
                <a:latin typeface="Nunito Sans" pitchFamily="2" charset="0"/>
              </a:rPr>
              <a:t>❌ Cons: Needs server-side storage (stateful), doesn’t scale easily across servers.</a:t>
            </a:r>
          </a:p>
          <a:p>
            <a:endParaRPr lang="en-IN" sz="1400" dirty="0">
              <a:solidFill>
                <a:schemeClr val="bg1"/>
              </a:solidFill>
              <a:latin typeface="Nunito Sans" pitchFamily="2" charset="0"/>
            </a:endParaRPr>
          </a:p>
        </p:txBody>
      </p:sp>
      <p:sp>
        <p:nvSpPr>
          <p:cNvPr id="7" name="TextBox 6">
            <a:extLst>
              <a:ext uri="{FF2B5EF4-FFF2-40B4-BE49-F238E27FC236}">
                <a16:creationId xmlns:a16="http://schemas.microsoft.com/office/drawing/2014/main" id="{63729D90-E00E-FFE3-D1EA-DDB5EEB155C2}"/>
              </a:ext>
            </a:extLst>
          </p:cNvPr>
          <p:cNvSpPr txBox="1"/>
          <p:nvPr/>
        </p:nvSpPr>
        <p:spPr>
          <a:xfrm>
            <a:off x="6228678" y="2212688"/>
            <a:ext cx="5672865" cy="4185761"/>
          </a:xfrm>
          <a:prstGeom prst="rect">
            <a:avLst/>
          </a:prstGeom>
          <a:noFill/>
          <a:ln>
            <a:noFill/>
          </a:ln>
        </p:spPr>
        <p:txBody>
          <a:bodyPr wrap="square" rtlCol="0">
            <a:spAutoFit/>
          </a:bodyPr>
          <a:lstStyle>
            <a:defPPr>
              <a:defRPr lang="en-US"/>
            </a:defPPr>
            <a:lvl1pPr>
              <a:defRPr sz="1400" b="1">
                <a:solidFill>
                  <a:schemeClr val="bg1"/>
                </a:solidFill>
                <a:latin typeface="Nunito Sans" pitchFamily="2" charset="0"/>
              </a:defRPr>
            </a:lvl1pPr>
            <a:lvl2pPr lvl="1">
              <a:defRPr sz="1400">
                <a:solidFill>
                  <a:schemeClr val="bg1"/>
                </a:solidFill>
                <a:latin typeface="Nunito Sans" pitchFamily="2" charset="0"/>
              </a:defRPr>
            </a:lvl2pPr>
          </a:lstStyle>
          <a:p>
            <a:r>
              <a:rPr lang="en-IN" dirty="0"/>
              <a:t>JSON Web Token (JWT)</a:t>
            </a:r>
          </a:p>
          <a:p>
            <a:endParaRPr lang="en-IN" dirty="0"/>
          </a:p>
          <a:p>
            <a:pPr marL="285750" indent="-285750">
              <a:buFont typeface="Arial" panose="020B0604020202020204" pitchFamily="34" charset="0"/>
              <a:buChar char="•"/>
            </a:pPr>
            <a:r>
              <a:rPr lang="en-IN" b="0" dirty="0"/>
              <a:t>User logs in → server creates a </a:t>
            </a:r>
            <a:r>
              <a:rPr lang="en-IN" dirty="0"/>
              <a:t>JWT</a:t>
            </a:r>
            <a:r>
              <a:rPr lang="en-IN" b="0" dirty="0"/>
              <a:t>:</a:t>
            </a:r>
          </a:p>
          <a:p>
            <a:r>
              <a:rPr lang="en-IN" b="0" dirty="0"/>
              <a:t>	header:  {"alg":"HS256","typ":"JWT"}</a:t>
            </a:r>
          </a:p>
          <a:p>
            <a:r>
              <a:rPr lang="en-IN" b="0" dirty="0"/>
              <a:t>	payload: {"user":“pentest","role":"admin","exp":1690000000}</a:t>
            </a:r>
          </a:p>
          <a:p>
            <a:endParaRPr lang="en-IN" b="0" dirty="0"/>
          </a:p>
          <a:p>
            <a:pPr marL="285750" indent="-285750">
              <a:buFont typeface="Arial" panose="020B0604020202020204" pitchFamily="34" charset="0"/>
              <a:buChar char="•"/>
            </a:pPr>
            <a:r>
              <a:rPr lang="en-IN" b="0" dirty="0"/>
              <a:t>Server signs it with a secret/private key → sends it to client.</a:t>
            </a:r>
          </a:p>
          <a:p>
            <a:endParaRPr lang="en-IN" b="0" dirty="0"/>
          </a:p>
          <a:p>
            <a:pPr marL="285750" indent="-285750">
              <a:buFont typeface="Arial" panose="020B0604020202020204" pitchFamily="34" charset="0"/>
              <a:buChar char="•"/>
            </a:pPr>
            <a:r>
              <a:rPr lang="en-IN" b="0" dirty="0"/>
              <a:t>Client stores it (often in </a:t>
            </a:r>
            <a:r>
              <a:rPr lang="en-IN" b="0" dirty="0" err="1"/>
              <a:t>localStorage</a:t>
            </a:r>
            <a:r>
              <a:rPr lang="en-IN" b="0" dirty="0"/>
              <a:t> or a cookie).</a:t>
            </a:r>
          </a:p>
          <a:p>
            <a:pPr marL="285750" indent="-285750">
              <a:buFont typeface="Arial" panose="020B0604020202020204" pitchFamily="34" charset="0"/>
              <a:buChar char="•"/>
            </a:pPr>
            <a:endParaRPr lang="en-IN" b="0" dirty="0"/>
          </a:p>
          <a:p>
            <a:pPr marL="285750" indent="-285750">
              <a:buFont typeface="Arial" panose="020B0604020202020204" pitchFamily="34" charset="0"/>
              <a:buChar char="•"/>
            </a:pPr>
            <a:r>
              <a:rPr lang="en-IN" b="0" dirty="0"/>
              <a:t>On each request, client includes Authorization: Bearer &lt;</a:t>
            </a:r>
            <a:r>
              <a:rPr lang="en-IN" b="0" dirty="0" err="1"/>
              <a:t>jwt</a:t>
            </a:r>
            <a:r>
              <a:rPr lang="en-IN" b="0" dirty="0"/>
              <a:t>&gt;.</a:t>
            </a:r>
          </a:p>
          <a:p>
            <a:endParaRPr lang="en-IN" b="0" dirty="0"/>
          </a:p>
          <a:p>
            <a:pPr marL="285750" indent="-285750">
              <a:buFont typeface="Arial" panose="020B0604020202020204" pitchFamily="34" charset="0"/>
              <a:buChar char="•"/>
            </a:pPr>
            <a:r>
              <a:rPr lang="en-IN" b="0" dirty="0"/>
              <a:t>Server verifies signature; if valid → trusts the claims in the payload (no DB lookup).</a:t>
            </a:r>
          </a:p>
          <a:p>
            <a:endParaRPr lang="en-IN" b="0" dirty="0"/>
          </a:p>
          <a:p>
            <a:r>
              <a:rPr lang="en-IN" b="0" dirty="0"/>
              <a:t>✅ Pros: Stateless, fast, scales easily across servers.</a:t>
            </a:r>
            <a:br>
              <a:rPr lang="en-IN" b="0" dirty="0"/>
            </a:br>
            <a:r>
              <a:rPr lang="en-IN" b="0" dirty="0"/>
              <a:t>❌ Cons: Harder to revoke; payload is visible (Base64URL encoded); if leaked, attacker can act as user until expiry.</a:t>
            </a:r>
          </a:p>
          <a:p>
            <a:endParaRPr lang="en-IN" dirty="0"/>
          </a:p>
        </p:txBody>
      </p:sp>
    </p:spTree>
    <p:extLst>
      <p:ext uri="{BB962C8B-B14F-4D97-AF65-F5344CB8AC3E}">
        <p14:creationId xmlns:p14="http://schemas.microsoft.com/office/powerpoint/2010/main" val="299062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7FF3-C889-3003-631D-010595D2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98751-E08E-3317-5558-D74E7B8CA34B}"/>
              </a:ext>
            </a:extLst>
          </p:cNvPr>
          <p:cNvSpPr>
            <a:spLocks noGrp="1"/>
          </p:cNvSpPr>
          <p:nvPr>
            <p:ph type="title"/>
          </p:nvPr>
        </p:nvSpPr>
        <p:spPr/>
        <p:txBody>
          <a:bodyPr/>
          <a:lstStyle/>
          <a:p>
            <a:r>
              <a:rPr lang="en-US" dirty="0">
                <a:latin typeface="Nunito Sans Normal" pitchFamily="2" charset="0"/>
              </a:rPr>
              <a:t>Difference between Session Cookie and JWT</a:t>
            </a:r>
            <a:endParaRPr lang="en-IN" dirty="0">
              <a:latin typeface="Nunito Sans Normal" pitchFamily="2" charset="0"/>
            </a:endParaRPr>
          </a:p>
        </p:txBody>
      </p:sp>
      <p:graphicFrame>
        <p:nvGraphicFramePr>
          <p:cNvPr id="9" name="Table 8">
            <a:extLst>
              <a:ext uri="{FF2B5EF4-FFF2-40B4-BE49-F238E27FC236}">
                <a16:creationId xmlns:a16="http://schemas.microsoft.com/office/drawing/2014/main" id="{E845BF27-5EBC-45FD-85F4-65723401F572}"/>
              </a:ext>
            </a:extLst>
          </p:cNvPr>
          <p:cNvGraphicFramePr>
            <a:graphicFrameLocks noGrp="1"/>
          </p:cNvGraphicFramePr>
          <p:nvPr>
            <p:extLst>
              <p:ext uri="{D42A27DB-BD31-4B8C-83A1-F6EECF244321}">
                <p14:modId xmlns:p14="http://schemas.microsoft.com/office/powerpoint/2010/main" val="3706799755"/>
              </p:ext>
            </p:extLst>
          </p:nvPr>
        </p:nvGraphicFramePr>
        <p:xfrm>
          <a:off x="416560" y="2255520"/>
          <a:ext cx="10023567" cy="4303278"/>
        </p:xfrm>
        <a:graphic>
          <a:graphicData uri="http://schemas.openxmlformats.org/drawingml/2006/table">
            <a:tbl>
              <a:tblPr/>
              <a:tblGrid>
                <a:gridCol w="3341189">
                  <a:extLst>
                    <a:ext uri="{9D8B030D-6E8A-4147-A177-3AD203B41FA5}">
                      <a16:colId xmlns:a16="http://schemas.microsoft.com/office/drawing/2014/main" val="2630056113"/>
                    </a:ext>
                  </a:extLst>
                </a:gridCol>
                <a:gridCol w="3341189">
                  <a:extLst>
                    <a:ext uri="{9D8B030D-6E8A-4147-A177-3AD203B41FA5}">
                      <a16:colId xmlns:a16="http://schemas.microsoft.com/office/drawing/2014/main" val="1182055678"/>
                    </a:ext>
                  </a:extLst>
                </a:gridCol>
                <a:gridCol w="3341189">
                  <a:extLst>
                    <a:ext uri="{9D8B030D-6E8A-4147-A177-3AD203B41FA5}">
                      <a16:colId xmlns:a16="http://schemas.microsoft.com/office/drawing/2014/main" val="123284455"/>
                    </a:ext>
                  </a:extLst>
                </a:gridCol>
              </a:tblGrid>
              <a:tr h="409494">
                <a:tc>
                  <a:txBody>
                    <a:bodyPr/>
                    <a:lstStyle/>
                    <a:p>
                      <a:pPr lvl="0" algn="ctr">
                        <a:buNone/>
                      </a:pPr>
                      <a:r>
                        <a:rPr lang="en-IN" sz="1400" b="1" dirty="0">
                          <a:solidFill>
                            <a:schemeClr val="tx1"/>
                          </a:solidFill>
                          <a:latin typeface="Nunito Sans" pitchFamily="2" charset="0"/>
                        </a:rPr>
                        <a:t>Concept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Session Cookie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2170824"/>
                  </a:ext>
                </a:extLst>
              </a:tr>
              <a:tr h="409494">
                <a:tc>
                  <a:txBody>
                    <a:bodyPr/>
                    <a:lstStyle/>
                    <a:p>
                      <a:pPr lvl="0" algn="l">
                        <a:buNone/>
                      </a:pPr>
                      <a:r>
                        <a:rPr lang="en-IN" sz="1400" b="1" dirty="0">
                          <a:solidFill>
                            <a:schemeClr val="bg1"/>
                          </a:solidFill>
                          <a:latin typeface="Nunito Sans" pitchFamily="2" charset="0"/>
                        </a:rPr>
                        <a:t>Auth Type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Stateful</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Stateless</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029836"/>
                  </a:ext>
                </a:extLst>
              </a:tr>
              <a:tr h="717213">
                <a:tc>
                  <a:txBody>
                    <a:bodyPr/>
                    <a:lstStyle/>
                    <a:p>
                      <a:pPr lvl="0" algn="l">
                        <a:buNone/>
                      </a:pPr>
                      <a:r>
                        <a:rPr lang="en-IN" sz="1400" b="1" dirty="0">
                          <a:solidFill>
                            <a:schemeClr val="bg1"/>
                          </a:solidFill>
                          <a:latin typeface="Nunito Sans" pitchFamily="2" charset="0"/>
                        </a:rPr>
                        <a:t>Where data is stored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On the </a:t>
                      </a:r>
                      <a:r>
                        <a:rPr lang="en-US" sz="1400" b="1" dirty="0">
                          <a:solidFill>
                            <a:schemeClr val="bg1"/>
                          </a:solidFill>
                          <a:latin typeface="Nunito Sans" pitchFamily="2" charset="0"/>
                        </a:rPr>
                        <a:t>server</a:t>
                      </a:r>
                      <a:r>
                        <a:rPr lang="en-US" sz="1400" dirty="0">
                          <a:solidFill>
                            <a:schemeClr val="bg1"/>
                          </a:solidFill>
                          <a:latin typeface="Nunito Sans" pitchFamily="2" charset="0"/>
                        </a:rPr>
                        <a:t> (session store / memory / DB)</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Inside the </a:t>
                      </a:r>
                      <a:r>
                        <a:rPr lang="en-US" sz="1400" b="1" dirty="0">
                          <a:solidFill>
                            <a:schemeClr val="bg1"/>
                          </a:solidFill>
                          <a:latin typeface="Nunito Sans" pitchFamily="2" charset="0"/>
                        </a:rPr>
                        <a:t>token itself</a:t>
                      </a:r>
                      <a:r>
                        <a:rPr lang="en-US" sz="1400" dirty="0">
                          <a:solidFill>
                            <a:schemeClr val="bg1"/>
                          </a:solidFill>
                          <a:latin typeface="Nunito Sans" pitchFamily="2" charset="0"/>
                        </a:rPr>
                        <a:t> (client-side)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590597"/>
                  </a:ext>
                </a:extLst>
              </a:tr>
              <a:tr h="717213">
                <a:tc>
                  <a:txBody>
                    <a:bodyPr/>
                    <a:lstStyle/>
                    <a:p>
                      <a:pPr lvl="0" algn="l">
                        <a:buNone/>
                      </a:pPr>
                      <a:r>
                        <a:rPr lang="en-IN" sz="1400" b="1" dirty="0">
                          <a:solidFill>
                            <a:schemeClr val="bg1"/>
                          </a:solidFill>
                          <a:latin typeface="Nunito Sans" pitchFamily="2" charset="0"/>
                        </a:rPr>
                        <a:t>What client keeps</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dirty="0">
                          <a:solidFill>
                            <a:schemeClr val="bg1"/>
                          </a:solidFill>
                          <a:latin typeface="Nunito Sans" pitchFamily="2" charset="0"/>
                        </a:rPr>
                        <a:t>A </a:t>
                      </a:r>
                      <a:r>
                        <a:rPr lang="en-IN" sz="1400" b="1" dirty="0">
                          <a:solidFill>
                            <a:schemeClr val="bg1"/>
                          </a:solidFill>
                          <a:latin typeface="Nunito Sans" pitchFamily="2" charset="0"/>
                        </a:rPr>
                        <a:t>session ID</a:t>
                      </a:r>
                      <a:r>
                        <a:rPr lang="en-IN" sz="1400" dirty="0">
                          <a:solidFill>
                            <a:schemeClr val="bg1"/>
                          </a:solidFill>
                          <a:latin typeface="Nunito Sans" pitchFamily="2" charset="0"/>
                        </a:rPr>
                        <a:t> (opaque random string)</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The </a:t>
                      </a:r>
                      <a:r>
                        <a:rPr lang="en-US" sz="1400" b="1" dirty="0">
                          <a:solidFill>
                            <a:schemeClr val="bg1"/>
                          </a:solidFill>
                          <a:latin typeface="Nunito Sans" pitchFamily="2" charset="0"/>
                        </a:rPr>
                        <a:t>entire token</a:t>
                      </a:r>
                      <a:r>
                        <a:rPr lang="en-US" sz="1400" dirty="0">
                          <a:solidFill>
                            <a:schemeClr val="bg1"/>
                          </a:solidFill>
                          <a:latin typeface="Nunito Sans" pitchFamily="2" charset="0"/>
                        </a:rPr>
                        <a:t> (</a:t>
                      </a:r>
                      <a:r>
                        <a:rPr lang="en-US" sz="1400" kern="1200" dirty="0" err="1">
                          <a:solidFill>
                            <a:srgbClr val="FF0000"/>
                          </a:solidFill>
                          <a:latin typeface="Nunito Sans" pitchFamily="2" charset="0"/>
                          <a:ea typeface="+mn-ea"/>
                          <a:cs typeface="+mn-cs"/>
                        </a:rPr>
                        <a:t>header.</a:t>
                      </a:r>
                      <a:r>
                        <a:rPr lang="en-US" sz="1400" kern="1200" dirty="0" err="1">
                          <a:solidFill>
                            <a:schemeClr val="accent5">
                              <a:lumMod val="75000"/>
                            </a:schemeClr>
                          </a:solidFill>
                          <a:latin typeface="Nunito Sans" pitchFamily="2" charset="0"/>
                          <a:ea typeface="+mn-ea"/>
                          <a:cs typeface="+mn-cs"/>
                        </a:rPr>
                        <a:t>payload</a:t>
                      </a:r>
                      <a:r>
                        <a:rPr lang="en-US" sz="1400" kern="1200" dirty="0" err="1">
                          <a:solidFill>
                            <a:srgbClr val="FF0000"/>
                          </a:solidFill>
                          <a:latin typeface="Nunito Sans" pitchFamily="2" charset="0"/>
                          <a:ea typeface="+mn-ea"/>
                          <a:cs typeface="+mn-cs"/>
                        </a:rPr>
                        <a:t>.</a:t>
                      </a:r>
                      <a:r>
                        <a:rPr lang="en-US" sz="1400" kern="1200" dirty="0" err="1">
                          <a:solidFill>
                            <a:srgbClr val="00B0F0"/>
                          </a:solidFill>
                          <a:latin typeface="Nunito Sans" pitchFamily="2" charset="0"/>
                          <a:ea typeface="+mn-ea"/>
                          <a:cs typeface="+mn-cs"/>
                        </a:rPr>
                        <a:t>signature</a:t>
                      </a:r>
                      <a:r>
                        <a:rPr lang="en-US" sz="1400" dirty="0">
                          <a:solidFill>
                            <a:schemeClr val="bg1"/>
                          </a:solidFill>
                          <a:latin typeface="Nunito Sans" pitchFamily="2" charset="0"/>
                        </a:rPr>
                        <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9142922"/>
                  </a:ext>
                </a:extLst>
              </a:tr>
              <a:tr h="1024932">
                <a:tc>
                  <a:txBody>
                    <a:bodyPr/>
                    <a:lstStyle/>
                    <a:p>
                      <a:pPr lvl="0" algn="l">
                        <a:buNone/>
                      </a:pPr>
                      <a:r>
                        <a:rPr lang="en-IN" sz="1400" b="1" dirty="0">
                          <a:solidFill>
                            <a:schemeClr val="bg1"/>
                          </a:solidFill>
                          <a:latin typeface="Nunito Sans" pitchFamily="2" charset="0"/>
                        </a:rPr>
                        <a:t>Validation method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checks session ID in its session store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verifies the token signature using a secret/public key</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359667"/>
                  </a:ext>
                </a:extLst>
              </a:tr>
              <a:tr h="1024932">
                <a:tc>
                  <a:txBody>
                    <a:bodyPr/>
                    <a:lstStyle/>
                    <a:p>
                      <a:pPr lvl="0" algn="l">
                        <a:buNone/>
                      </a:pPr>
                      <a:r>
                        <a:rPr lang="en-IN" sz="1400" b="1" dirty="0">
                          <a:solidFill>
                            <a:schemeClr val="bg1"/>
                          </a:solidFill>
                          <a:latin typeface="Nunito Sans" pitchFamily="2" charset="0"/>
                        </a:rPr>
                        <a:t>Token format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Typically, a random string like abcd1234</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A structured JWT: </a:t>
                      </a:r>
                      <a:r>
                        <a:rPr lang="en-US" sz="1400" dirty="0" err="1">
                          <a:solidFill>
                            <a:srgbClr val="FF0000"/>
                          </a:solidFill>
                          <a:latin typeface="Nunito Sans" pitchFamily="2" charset="0"/>
                        </a:rPr>
                        <a:t>header</a:t>
                      </a:r>
                      <a:r>
                        <a:rPr lang="en-US" sz="1400" dirty="0" err="1">
                          <a:solidFill>
                            <a:schemeClr val="bg1"/>
                          </a:solidFill>
                          <a:latin typeface="Nunito Sans" pitchFamily="2" charset="0"/>
                        </a:rPr>
                        <a:t>.</a:t>
                      </a:r>
                      <a:r>
                        <a:rPr lang="en-US" sz="1400" dirty="0" err="1">
                          <a:solidFill>
                            <a:schemeClr val="accent5">
                              <a:lumMod val="75000"/>
                            </a:schemeClr>
                          </a:solidFill>
                          <a:latin typeface="Nunito Sans" pitchFamily="2" charset="0"/>
                        </a:rPr>
                        <a:t>payload</a:t>
                      </a:r>
                      <a:r>
                        <a:rPr lang="en-US" sz="1400" dirty="0" err="1">
                          <a:solidFill>
                            <a:schemeClr val="bg1"/>
                          </a:solidFill>
                          <a:latin typeface="Nunito Sans" pitchFamily="2" charset="0"/>
                        </a:rPr>
                        <a:t>.</a:t>
                      </a:r>
                      <a:r>
                        <a:rPr lang="en-US" sz="1400" dirty="0" err="1">
                          <a:solidFill>
                            <a:srgbClr val="00B0F0"/>
                          </a:solidFill>
                          <a:latin typeface="Nunito Sans" pitchFamily="2" charset="0"/>
                        </a:rPr>
                        <a:t>signature</a:t>
                      </a:r>
                      <a:endParaRPr lang="en-US" sz="1400" dirty="0">
                        <a:solidFill>
                          <a:srgbClr val="00B0F0"/>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711981"/>
                  </a:ext>
                </a:extLst>
              </a:tr>
            </a:tbl>
          </a:graphicData>
        </a:graphic>
      </p:graphicFrame>
    </p:spTree>
    <p:extLst>
      <p:ext uri="{BB962C8B-B14F-4D97-AF65-F5344CB8AC3E}">
        <p14:creationId xmlns:p14="http://schemas.microsoft.com/office/powerpoint/2010/main" val="176268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909A1-F10E-B6A4-E2EC-532F8EE00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44B3-9185-0FA8-3157-01347ED7AAD6}"/>
              </a:ext>
            </a:extLst>
          </p:cNvPr>
          <p:cNvSpPr>
            <a:spLocks noGrp="1"/>
          </p:cNvSpPr>
          <p:nvPr>
            <p:ph type="title"/>
          </p:nvPr>
        </p:nvSpPr>
        <p:spPr/>
        <p:txBody>
          <a:bodyPr/>
          <a:lstStyle/>
          <a:p>
            <a:r>
              <a:rPr lang="en-US" dirty="0">
                <a:latin typeface="Nunito Sans Normal" pitchFamily="2" charset="0"/>
              </a:rPr>
              <a:t>Security model difference	</a:t>
            </a:r>
            <a:endParaRPr lang="en-IN" dirty="0">
              <a:latin typeface="Nunito Sans Normal" pitchFamily="2" charset="0"/>
            </a:endParaRPr>
          </a:p>
        </p:txBody>
      </p:sp>
      <p:graphicFrame>
        <p:nvGraphicFramePr>
          <p:cNvPr id="4" name="Table 3">
            <a:extLst>
              <a:ext uri="{FF2B5EF4-FFF2-40B4-BE49-F238E27FC236}">
                <a16:creationId xmlns:a16="http://schemas.microsoft.com/office/drawing/2014/main" id="{4C33FF50-AD79-6324-5B68-C9715C2DD84C}"/>
              </a:ext>
            </a:extLst>
          </p:cNvPr>
          <p:cNvGraphicFramePr>
            <a:graphicFrameLocks noGrp="1"/>
          </p:cNvGraphicFramePr>
          <p:nvPr>
            <p:extLst>
              <p:ext uri="{D42A27DB-BD31-4B8C-83A1-F6EECF244321}">
                <p14:modId xmlns:p14="http://schemas.microsoft.com/office/powerpoint/2010/main" val="3941089518"/>
              </p:ext>
            </p:extLst>
          </p:nvPr>
        </p:nvGraphicFramePr>
        <p:xfrm>
          <a:off x="301214" y="2308322"/>
          <a:ext cx="10139741" cy="4025678"/>
        </p:xfrm>
        <a:graphic>
          <a:graphicData uri="http://schemas.openxmlformats.org/drawingml/2006/table">
            <a:tbl>
              <a:tblPr/>
              <a:tblGrid>
                <a:gridCol w="2191243">
                  <a:extLst>
                    <a:ext uri="{9D8B030D-6E8A-4147-A177-3AD203B41FA5}">
                      <a16:colId xmlns:a16="http://schemas.microsoft.com/office/drawing/2014/main" val="3958551779"/>
                    </a:ext>
                  </a:extLst>
                </a:gridCol>
                <a:gridCol w="3974249">
                  <a:extLst>
                    <a:ext uri="{9D8B030D-6E8A-4147-A177-3AD203B41FA5}">
                      <a16:colId xmlns:a16="http://schemas.microsoft.com/office/drawing/2014/main" val="2555394285"/>
                    </a:ext>
                  </a:extLst>
                </a:gridCol>
                <a:gridCol w="3974249">
                  <a:extLst>
                    <a:ext uri="{9D8B030D-6E8A-4147-A177-3AD203B41FA5}">
                      <a16:colId xmlns:a16="http://schemas.microsoft.com/office/drawing/2014/main" val="3246459418"/>
                    </a:ext>
                  </a:extLst>
                </a:gridCol>
              </a:tblGrid>
              <a:tr h="394238">
                <a:tc>
                  <a:txBody>
                    <a:bodyPr/>
                    <a:lstStyle/>
                    <a:p>
                      <a:pPr algn="ctr">
                        <a:buNone/>
                      </a:pPr>
                      <a:r>
                        <a:rPr lang="en-IN" sz="1400" b="1" dirty="0">
                          <a:solidFill>
                            <a:schemeClr val="tx1"/>
                          </a:solidFill>
                          <a:latin typeface="Nunito Sans" pitchFamily="2" charset="0"/>
                        </a:rPr>
                        <a:t>Aspect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buNone/>
                      </a:pPr>
                      <a:r>
                        <a:rPr lang="en-IN" sz="1400" b="1" dirty="0">
                          <a:solidFill>
                            <a:schemeClr val="tx1"/>
                          </a:solidFill>
                          <a:latin typeface="Nunito Sans" pitchFamily="2" charset="0"/>
                        </a:rPr>
                        <a:t>Session Cookie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5027686"/>
                  </a:ext>
                </a:extLst>
              </a:tr>
              <a:tr h="298479">
                <a:tc>
                  <a:txBody>
                    <a:bodyPr/>
                    <a:lstStyle/>
                    <a:p>
                      <a:pPr algn="l">
                        <a:buNone/>
                      </a:pPr>
                      <a:r>
                        <a:rPr lang="en-IN" sz="1400" b="1" dirty="0">
                          <a:solidFill>
                            <a:sysClr val="windowText" lastClr="000000"/>
                          </a:solidFill>
                          <a:latin typeface="Nunito Sans" pitchFamily="2" charset="0"/>
                        </a:rPr>
                        <a:t>Storage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memory/DB</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Client-side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999959"/>
                  </a:ext>
                </a:extLst>
              </a:tr>
              <a:tr h="298479">
                <a:tc>
                  <a:txBody>
                    <a:bodyPr/>
                    <a:lstStyle/>
                    <a:p>
                      <a:pPr algn="l">
                        <a:buNone/>
                      </a:pPr>
                      <a:r>
                        <a:rPr lang="en-IN" sz="1400" b="1" dirty="0">
                          <a:solidFill>
                            <a:sysClr val="windowText" lastClr="000000"/>
                          </a:solidFill>
                          <a:latin typeface="Nunito Sans" pitchFamily="2" charset="0"/>
                        </a:rPr>
                        <a:t>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Not needed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Signed (HMAC or RSA)</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0965680"/>
                  </a:ext>
                </a:extLst>
              </a:tr>
              <a:tr h="522341">
                <a:tc>
                  <a:txBody>
                    <a:bodyPr/>
                    <a:lstStyle/>
                    <a:p>
                      <a:pPr algn="l">
                        <a:buNone/>
                      </a:pPr>
                      <a:r>
                        <a:rPr lang="en-IN" sz="1400" b="1" dirty="0">
                          <a:solidFill>
                            <a:sysClr val="windowText" lastClr="000000"/>
                          </a:solidFill>
                          <a:latin typeface="Nunito Sans" pitchFamily="2" charset="0"/>
                        </a:rPr>
                        <a:t>Tamper </a:t>
                      </a:r>
                      <a:r>
                        <a:rPr lang="en-IN" sz="1400" b="1" kern="1200" dirty="0">
                          <a:solidFill>
                            <a:sysClr val="windowText" lastClr="000000"/>
                          </a:solidFill>
                          <a:latin typeface="Nunito Sans" pitchFamily="2" charset="0"/>
                          <a:ea typeface="+mn-ea"/>
                          <a:cs typeface="+mn-cs"/>
                        </a:rPr>
                        <a:t>Protection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Server trust via session lookup</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Cryptographic signature verification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215147"/>
                  </a:ext>
                </a:extLst>
              </a:tr>
              <a:tr h="522341">
                <a:tc>
                  <a:txBody>
                    <a:bodyPr/>
                    <a:lstStyle/>
                    <a:p>
                      <a:pPr algn="l">
                        <a:buNone/>
                      </a:pPr>
                      <a:r>
                        <a:rPr lang="en-IN" sz="1400" b="1" dirty="0">
                          <a:solidFill>
                            <a:sysClr val="windowText" lastClr="000000"/>
                          </a:solidFill>
                          <a:latin typeface="Nunito Sans" pitchFamily="2" charset="0"/>
                        </a:rPr>
                        <a:t>Revocation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(delete from session store)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Hard (must blacklist token or rotate secret)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54980"/>
                  </a:ext>
                </a:extLst>
              </a:tr>
              <a:tr h="522341">
                <a:tc>
                  <a:txBody>
                    <a:bodyPr/>
                    <a:lstStyle/>
                    <a:p>
                      <a:pPr algn="l">
                        <a:buNone/>
                      </a:pPr>
                      <a:r>
                        <a:rPr lang="en-IN" sz="1400" b="1" dirty="0">
                          <a:solidFill>
                            <a:sysClr val="windowText" lastClr="000000"/>
                          </a:solidFill>
                          <a:latin typeface="Nunito Sans" pitchFamily="2" charset="0"/>
                        </a:rPr>
                        <a:t>Expiration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decides via session timeout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Built-in </a:t>
                      </a:r>
                      <a:r>
                        <a:rPr lang="en-US" sz="1400" b="0" i="1" dirty="0">
                          <a:solidFill>
                            <a:sysClr val="windowText" lastClr="000000"/>
                          </a:solidFill>
                          <a:latin typeface="Nunito Sans" pitchFamily="2" charset="0"/>
                        </a:rPr>
                        <a:t>exp</a:t>
                      </a:r>
                      <a:r>
                        <a:rPr lang="en-US" sz="1400" b="0" dirty="0">
                          <a:solidFill>
                            <a:sysClr val="windowText" lastClr="000000"/>
                          </a:solidFill>
                          <a:latin typeface="Nunito Sans" pitchFamily="2" charset="0"/>
                        </a:rPr>
                        <a:t> claim inside JWT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598847"/>
                  </a:ext>
                </a:extLst>
              </a:tr>
              <a:tr h="522341">
                <a:tc>
                  <a:txBody>
                    <a:bodyPr/>
                    <a:lstStyle/>
                    <a:p>
                      <a:pPr algn="l">
                        <a:buNone/>
                      </a:pPr>
                      <a:r>
                        <a:rPr lang="en-IN" sz="1400" b="1" dirty="0">
                          <a:solidFill>
                            <a:sysClr val="windowText" lastClr="000000"/>
                          </a:solidFill>
                          <a:latin typeface="Nunito Sans" pitchFamily="2" charset="0"/>
                        </a:rPr>
                        <a:t>Scaling across servers</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Needs shared session store (Redis etc.)</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 any server can verify token if it has the key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220835"/>
                  </a:ext>
                </a:extLst>
              </a:tr>
              <a:tr h="522341">
                <a:tc>
                  <a:txBody>
                    <a:bodyPr/>
                    <a:lstStyle/>
                    <a:p>
                      <a:pPr algn="l">
                        <a:buNone/>
                      </a:pPr>
                      <a:r>
                        <a:rPr lang="en-IN" sz="1400" b="1" dirty="0">
                          <a:solidFill>
                            <a:sysClr val="windowText" lastClr="000000"/>
                          </a:solidFill>
                          <a:latin typeface="Nunito Sans" pitchFamily="2" charset="0"/>
                        </a:rPr>
                        <a:t>Exposure risk</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a:solidFill>
                            <a:sysClr val="windowText" lastClr="000000"/>
                          </a:solidFill>
                          <a:latin typeface="Nunito Sans" pitchFamily="2" charset="0"/>
                        </a:rPr>
                        <a:t>If session ID stolen → attacker can impersonate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If JWT stolen → attacker can impersonate until expiry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444174"/>
                  </a:ext>
                </a:extLst>
              </a:tr>
              <a:tr h="422777">
                <a:tc>
                  <a:txBody>
                    <a:bodyPr/>
                    <a:lstStyle/>
                    <a:p>
                      <a:pPr algn="l">
                        <a:buNone/>
                      </a:pPr>
                      <a:r>
                        <a:rPr lang="en-IN" sz="1400" b="1" dirty="0">
                          <a:solidFill>
                            <a:sysClr val="windowText" lastClr="000000"/>
                          </a:solidFill>
                          <a:latin typeface="Nunito Sans" pitchFamily="2" charset="0"/>
                        </a:rPr>
                        <a:t>Size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Small (just ID)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Large (contains data + 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9816642"/>
                  </a:ext>
                </a:extLst>
              </a:tr>
            </a:tbl>
          </a:graphicData>
        </a:graphic>
      </p:graphicFrame>
    </p:spTree>
    <p:extLst>
      <p:ext uri="{BB962C8B-B14F-4D97-AF65-F5344CB8AC3E}">
        <p14:creationId xmlns:p14="http://schemas.microsoft.com/office/powerpoint/2010/main" val="335789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99A9-3D27-90D8-82B6-74BF133FB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B2FE2-1DDF-C14A-6BFC-A370DFC47677}"/>
              </a:ext>
            </a:extLst>
          </p:cNvPr>
          <p:cNvSpPr>
            <a:spLocks noGrp="1"/>
          </p:cNvSpPr>
          <p:nvPr>
            <p:ph type="title"/>
          </p:nvPr>
        </p:nvSpPr>
        <p:spPr/>
        <p:txBody>
          <a:bodyPr>
            <a:normAutofit/>
          </a:bodyPr>
          <a:lstStyle/>
          <a:p>
            <a:r>
              <a:rPr lang="en-US" dirty="0">
                <a:latin typeface="Nunito Sans Normal" pitchFamily="2" charset="0"/>
              </a:rPr>
              <a:t>Structure of the JWT</a:t>
            </a:r>
            <a:endParaRPr lang="en-IN" dirty="0">
              <a:latin typeface="Nunito Sans Normal" pitchFamily="2" charset="0"/>
            </a:endParaRPr>
          </a:p>
        </p:txBody>
      </p:sp>
      <p:sp>
        <p:nvSpPr>
          <p:cNvPr id="3" name="TextBox 2">
            <a:extLst>
              <a:ext uri="{FF2B5EF4-FFF2-40B4-BE49-F238E27FC236}">
                <a16:creationId xmlns:a16="http://schemas.microsoft.com/office/drawing/2014/main" id="{D36674B5-D9C7-C267-45A5-375C9DD0AE3C}"/>
              </a:ext>
            </a:extLst>
          </p:cNvPr>
          <p:cNvSpPr txBox="1"/>
          <p:nvPr/>
        </p:nvSpPr>
        <p:spPr>
          <a:xfrm>
            <a:off x="273698" y="2050637"/>
            <a:ext cx="10201262" cy="2985433"/>
          </a:xfrm>
          <a:prstGeom prst="rect">
            <a:avLst/>
          </a:prstGeom>
          <a:noFill/>
        </p:spPr>
        <p:txBody>
          <a:bodyPr wrap="square" rtlCol="0" anchor="ctr">
            <a:spAutoFit/>
          </a:bodyPr>
          <a:lstStyle/>
          <a:p>
            <a:r>
              <a:rPr lang="en-US" sz="1400" b="1" dirty="0">
                <a:solidFill>
                  <a:schemeClr val="bg1"/>
                </a:solidFill>
                <a:latin typeface="Nunito Sans" pitchFamily="2" charset="0"/>
              </a:rPr>
              <a:t>What a signed token will look like </a:t>
            </a:r>
          </a:p>
          <a:p>
            <a:pPr algn="ctr">
              <a:buNone/>
            </a:pPr>
            <a:r>
              <a:rPr lang="en-IN" sz="1400" i="1" dirty="0">
                <a:solidFill>
                  <a:srgbClr val="FB015B"/>
                </a:solidFill>
                <a:effectLst/>
                <a:latin typeface="Nunito Sans" pitchFamily="2" charset="0"/>
              </a:rPr>
              <a:t>eyJhbGciOiJSUzI1NiIsInR5cCI6IkpXVCJ9</a:t>
            </a:r>
            <a:r>
              <a:rPr lang="en-IN" sz="2400" i="1" dirty="0">
                <a:solidFill>
                  <a:schemeClr val="bg1"/>
                </a:solidFill>
                <a:effectLst/>
                <a:latin typeface="Nunito Sans" pitchFamily="2" charset="0"/>
              </a:rPr>
              <a:t>.</a:t>
            </a:r>
            <a:r>
              <a:rPr lang="en-IN" sz="1400" i="1" dirty="0">
                <a:solidFill>
                  <a:srgbClr val="D63AFF"/>
                </a:solidFill>
                <a:effectLst/>
                <a:latin typeface="Nunito Sans" pitchFamily="2" charset="0"/>
              </a:rPr>
              <a:t>eyJzdWIiOiJ1c2VyMSIsImlhdCI6MTc2MjUyMDE4NCwiZXhwIjoxNzYyNTIzNzg0LCJyb2xlIjoidXNlciJ9</a:t>
            </a:r>
            <a:r>
              <a:rPr lang="en-IN" sz="2400" i="1" dirty="0">
                <a:solidFill>
                  <a:schemeClr val="bg1"/>
                </a:solidFill>
                <a:latin typeface="Nunito Sans" pitchFamily="2" charset="0"/>
              </a:rPr>
              <a:t>.</a:t>
            </a:r>
            <a:r>
              <a:rPr lang="en-IN" sz="1400" i="1" dirty="0">
                <a:solidFill>
                  <a:srgbClr val="00B9F1"/>
                </a:solidFill>
                <a:latin typeface="Nunito Sans" pitchFamily="2" charset="0"/>
              </a:rPr>
              <a:t>XZR</a:t>
            </a:r>
            <a:r>
              <a:rPr lang="en-IN" sz="1400" dirty="0">
                <a:solidFill>
                  <a:srgbClr val="00B9F1"/>
                </a:solidFill>
                <a:effectLst/>
                <a:latin typeface="Nunito Sans" pitchFamily="2" charset="0"/>
              </a:rPr>
              <a:t>Rn4Yse7s0otHBtbCV2U-3uk2XZKmFCwg9rAz59WllSdosIJM2NOMJRFjFofC1vWNQpWvyfDiD	</a:t>
            </a:r>
          </a:p>
          <a:p>
            <a:pPr algn="ctr"/>
            <a:endParaRPr lang="en-IN" sz="1400" i="1" dirty="0">
              <a:solidFill>
                <a:schemeClr val="bg1"/>
              </a:solidFill>
              <a:latin typeface="Nunito Sans" pitchFamily="2" charset="0"/>
            </a:endParaRPr>
          </a:p>
          <a:p>
            <a:pPr algn="ctr"/>
            <a:r>
              <a:rPr lang="en-US" sz="1400" i="1" dirty="0">
                <a:solidFill>
                  <a:schemeClr val="bg1"/>
                </a:solidFill>
                <a:latin typeface="Nunito Sans" pitchFamily="2" charset="0"/>
              </a:rPr>
              <a:t>Think of JWT like a sealed envelope. Now, this envelope has 3 parts.</a:t>
            </a:r>
            <a:endParaRPr lang="en-IN" sz="1400" dirty="0">
              <a:solidFill>
                <a:schemeClr val="bg1"/>
              </a:solidFill>
              <a:latin typeface="Nunito Sans" pitchFamily="2" charset="0"/>
            </a:endParaRPr>
          </a:p>
          <a:p>
            <a:r>
              <a:rPr lang="en-IN" sz="1400" b="1" dirty="0">
                <a:solidFill>
                  <a:schemeClr val="bg1"/>
                </a:solidFill>
                <a:latin typeface="Nunito Sans" pitchFamily="2" charset="0"/>
              </a:rPr>
              <a:t>JWT high-level representation</a:t>
            </a:r>
          </a:p>
          <a:p>
            <a:r>
              <a:rPr lang="en-IN" sz="1400" dirty="0" err="1">
                <a:solidFill>
                  <a:srgbClr val="FF0000"/>
                </a:solidFill>
                <a:latin typeface="Nunito Sans" pitchFamily="2" charset="0"/>
              </a:rPr>
              <a:t>Header</a:t>
            </a:r>
            <a:r>
              <a:rPr lang="en-IN" sz="1400" dirty="0" err="1">
                <a:solidFill>
                  <a:schemeClr val="bg1"/>
                </a:solidFill>
                <a:latin typeface="Nunito Sans" pitchFamily="2" charset="0"/>
              </a:rPr>
              <a:t>.</a:t>
            </a:r>
            <a:r>
              <a:rPr lang="en-IN" sz="1400" dirty="0" err="1">
                <a:solidFill>
                  <a:schemeClr val="accent5">
                    <a:lumMod val="75000"/>
                  </a:schemeClr>
                </a:solidFill>
                <a:latin typeface="Nunito Sans" pitchFamily="2" charset="0"/>
              </a:rPr>
              <a:t>Payload</a:t>
            </a:r>
            <a:r>
              <a:rPr lang="en-IN" sz="1400" dirty="0" err="1">
                <a:solidFill>
                  <a:schemeClr val="bg1"/>
                </a:solidFill>
                <a:latin typeface="Nunito Sans" pitchFamily="2" charset="0"/>
              </a:rPr>
              <a:t>.</a:t>
            </a:r>
            <a:r>
              <a:rPr lang="en-IN" sz="1400" dirty="0" err="1">
                <a:solidFill>
                  <a:srgbClr val="00B0F0"/>
                </a:solidFill>
                <a:latin typeface="Nunito Sans" pitchFamily="2" charset="0"/>
              </a:rPr>
              <a:t>Signature</a:t>
            </a:r>
            <a:r>
              <a:rPr lang="en-IN" sz="1400" dirty="0">
                <a:solidFill>
                  <a:srgbClr val="00B0F0"/>
                </a:solidFill>
                <a:latin typeface="Nunito Sans" pitchFamily="2" charset="0"/>
              </a:rPr>
              <a:t> </a:t>
            </a:r>
            <a:r>
              <a:rPr lang="en-IN" sz="1400" dirty="0">
                <a:solidFill>
                  <a:schemeClr val="bg1"/>
                </a:solidFill>
                <a:latin typeface="Nunito Sans" pitchFamily="2" charset="0"/>
              </a:rPr>
              <a:t>-- </a:t>
            </a:r>
            <a:r>
              <a:rPr lang="en-IN" sz="1400" dirty="0" err="1">
                <a:solidFill>
                  <a:srgbClr val="FF0000"/>
                </a:solidFill>
                <a:latin typeface="Nunito Sans" pitchFamily="2" charset="0"/>
              </a:rPr>
              <a:t>eyJxxxx.</a:t>
            </a:r>
            <a:r>
              <a:rPr lang="en-IN" sz="1400" i="1" dirty="0" err="1">
                <a:solidFill>
                  <a:srgbClr val="D63AFF"/>
                </a:solidFill>
                <a:latin typeface="Nunito Sans" pitchFamily="2" charset="0"/>
              </a:rPr>
              <a:t>yyyyyyy</a:t>
            </a:r>
            <a:r>
              <a:rPr lang="en-IN" sz="1400" dirty="0" err="1">
                <a:solidFill>
                  <a:srgbClr val="FF0000"/>
                </a:solidFill>
                <a:latin typeface="Nunito Sans" pitchFamily="2" charset="0"/>
              </a:rPr>
              <a:t>.</a:t>
            </a:r>
            <a:r>
              <a:rPr lang="en-IN" sz="1400" dirty="0" err="1">
                <a:solidFill>
                  <a:srgbClr val="00B0F0"/>
                </a:solidFill>
                <a:latin typeface="Nunito Sans" pitchFamily="2" charset="0"/>
              </a:rPr>
              <a:t>zzzzzzz</a:t>
            </a:r>
            <a:endParaRPr lang="en-IN" sz="1400" dirty="0">
              <a:solidFill>
                <a:srgbClr val="00B0F0"/>
              </a:solidFill>
              <a:latin typeface="Nunito Sans" pitchFamily="2" charset="0"/>
            </a:endParaRPr>
          </a:p>
          <a:p>
            <a:pPr marL="285750" indent="-285750" algn="ctr">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rgbClr val="FF0000"/>
                </a:solidFill>
                <a:latin typeface="Nunito Sans" pitchFamily="2" charset="0"/>
              </a:rPr>
              <a:t>Header</a:t>
            </a:r>
            <a:r>
              <a:rPr lang="en-IN" sz="1400" dirty="0">
                <a:solidFill>
                  <a:schemeClr val="bg1"/>
                </a:solidFill>
                <a:latin typeface="Nunito Sans" pitchFamily="2" charset="0"/>
              </a:rPr>
              <a:t>: Token type and hashing algorithm</a:t>
            </a:r>
          </a:p>
          <a:p>
            <a:pPr marL="285750" indent="-285750">
              <a:buFont typeface="Arial" panose="020B0604020202020204" pitchFamily="34" charset="0"/>
              <a:buChar char="•"/>
            </a:pPr>
            <a:r>
              <a:rPr lang="en-IN" sz="1400" dirty="0">
                <a:solidFill>
                  <a:schemeClr val="accent5">
                    <a:lumMod val="75000"/>
                  </a:schemeClr>
                </a:solidFill>
                <a:latin typeface="Nunito Sans" pitchFamily="2" charset="0"/>
              </a:rPr>
              <a:t>Payload</a:t>
            </a:r>
            <a:r>
              <a:rPr lang="en-IN" sz="1400" dirty="0">
                <a:solidFill>
                  <a:schemeClr val="bg1"/>
                </a:solidFill>
                <a:latin typeface="Nunito Sans" pitchFamily="2" charset="0"/>
              </a:rPr>
              <a:t>: User verification content/claims</a:t>
            </a:r>
          </a:p>
          <a:p>
            <a:pPr marL="285750" indent="-285750">
              <a:buFont typeface="Arial" panose="020B0604020202020204" pitchFamily="34" charset="0"/>
              <a:buChar char="•"/>
            </a:pPr>
            <a:r>
              <a:rPr lang="en-IN" sz="1400" dirty="0">
                <a:solidFill>
                  <a:srgbClr val="00B0F0"/>
                </a:solidFill>
                <a:latin typeface="Nunito Sans" pitchFamily="2" charset="0"/>
              </a:rPr>
              <a:t>Signature</a:t>
            </a:r>
            <a:r>
              <a:rPr lang="en-IN" sz="1400" dirty="0">
                <a:solidFill>
                  <a:schemeClr val="bg1"/>
                </a:solidFill>
                <a:latin typeface="Nunito Sans" pitchFamily="2" charset="0"/>
              </a:rPr>
              <a:t>: Header, payload and secret</a:t>
            </a:r>
          </a:p>
          <a:p>
            <a:pPr algn="ctr"/>
            <a:endParaRPr lang="en-IN" sz="1400" dirty="0">
              <a:solidFill>
                <a:schemeClr val="bg1"/>
              </a:solidFill>
              <a:latin typeface="Nunito Sans" pitchFamily="2" charset="0"/>
            </a:endParaRPr>
          </a:p>
        </p:txBody>
      </p:sp>
      <p:pic>
        <p:nvPicPr>
          <p:cNvPr id="10" name="Picture 9">
            <a:extLst>
              <a:ext uri="{FF2B5EF4-FFF2-40B4-BE49-F238E27FC236}">
                <a16:creationId xmlns:a16="http://schemas.microsoft.com/office/drawing/2014/main" id="{80350057-722F-F827-604E-2F038E36D206}"/>
              </a:ext>
            </a:extLst>
          </p:cNvPr>
          <p:cNvPicPr>
            <a:picLocks noChangeAspect="1"/>
          </p:cNvPicPr>
          <p:nvPr/>
        </p:nvPicPr>
        <p:blipFill>
          <a:blip r:embed="rId3"/>
          <a:srcRect b="5668"/>
          <a:stretch>
            <a:fillRect/>
          </a:stretch>
        </p:blipFill>
        <p:spPr>
          <a:xfrm>
            <a:off x="315262" y="4821029"/>
            <a:ext cx="3358432" cy="1957673"/>
          </a:xfrm>
          <a:prstGeom prst="rect">
            <a:avLst/>
          </a:prstGeom>
          <a:ln>
            <a:solidFill>
              <a:schemeClr val="bg1"/>
            </a:solidFill>
          </a:ln>
        </p:spPr>
      </p:pic>
      <p:pic>
        <p:nvPicPr>
          <p:cNvPr id="13" name="Picture 12">
            <a:extLst>
              <a:ext uri="{FF2B5EF4-FFF2-40B4-BE49-F238E27FC236}">
                <a16:creationId xmlns:a16="http://schemas.microsoft.com/office/drawing/2014/main" id="{D48132A6-253A-9ED7-1498-ED3FFA1B4239}"/>
              </a:ext>
            </a:extLst>
          </p:cNvPr>
          <p:cNvPicPr>
            <a:picLocks noChangeAspect="1"/>
          </p:cNvPicPr>
          <p:nvPr/>
        </p:nvPicPr>
        <p:blipFill>
          <a:blip r:embed="rId4"/>
          <a:srcRect b="5720"/>
          <a:stretch>
            <a:fillRect/>
          </a:stretch>
        </p:blipFill>
        <p:spPr>
          <a:xfrm>
            <a:off x="4090988" y="4821029"/>
            <a:ext cx="2836589" cy="1936892"/>
          </a:xfrm>
          <a:prstGeom prst="rect">
            <a:avLst/>
          </a:prstGeom>
          <a:ln>
            <a:solidFill>
              <a:schemeClr val="bg1"/>
            </a:solidFill>
          </a:ln>
        </p:spPr>
      </p:pic>
      <p:pic>
        <p:nvPicPr>
          <p:cNvPr id="15" name="Picture 14">
            <a:extLst>
              <a:ext uri="{FF2B5EF4-FFF2-40B4-BE49-F238E27FC236}">
                <a16:creationId xmlns:a16="http://schemas.microsoft.com/office/drawing/2014/main" id="{47254433-47AE-851B-FC21-F83B62F6F439}"/>
              </a:ext>
            </a:extLst>
          </p:cNvPr>
          <p:cNvPicPr>
            <a:picLocks noChangeAspect="1"/>
          </p:cNvPicPr>
          <p:nvPr/>
        </p:nvPicPr>
        <p:blipFill>
          <a:blip r:embed="rId5"/>
          <a:stretch>
            <a:fillRect/>
          </a:stretch>
        </p:blipFill>
        <p:spPr>
          <a:xfrm>
            <a:off x="7395671" y="4821029"/>
            <a:ext cx="3856525" cy="1936892"/>
          </a:xfrm>
          <a:prstGeom prst="rect">
            <a:avLst/>
          </a:prstGeom>
          <a:ln>
            <a:solidFill>
              <a:schemeClr val="bg1"/>
            </a:solidFill>
          </a:ln>
        </p:spPr>
      </p:pic>
    </p:spTree>
    <p:extLst>
      <p:ext uri="{BB962C8B-B14F-4D97-AF65-F5344CB8AC3E}">
        <p14:creationId xmlns:p14="http://schemas.microsoft.com/office/powerpoint/2010/main" val="1830619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5FD84-EE07-D37A-0BA1-40623141D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39D79-96C2-0162-78E6-41E235CC653D}"/>
              </a:ext>
            </a:extLst>
          </p:cNvPr>
          <p:cNvSpPr>
            <a:spLocks noGrp="1"/>
          </p:cNvSpPr>
          <p:nvPr>
            <p:ph type="title"/>
          </p:nvPr>
        </p:nvSpPr>
        <p:spPr/>
        <p:txBody>
          <a:bodyPr>
            <a:normAutofit/>
          </a:bodyPr>
          <a:lstStyle/>
          <a:p>
            <a:r>
              <a:rPr lang="en-US" dirty="0">
                <a:latin typeface="Nunito Sans Normal" pitchFamily="2" charset="0"/>
              </a:rPr>
              <a:t>Header parameters</a:t>
            </a:r>
            <a:endParaRPr lang="en-IN" dirty="0">
              <a:latin typeface="Nunito Sans Normal" pitchFamily="2" charset="0"/>
            </a:endParaRPr>
          </a:p>
        </p:txBody>
      </p:sp>
      <p:sp>
        <p:nvSpPr>
          <p:cNvPr id="13" name="TextBox 12">
            <a:extLst>
              <a:ext uri="{FF2B5EF4-FFF2-40B4-BE49-F238E27FC236}">
                <a16:creationId xmlns:a16="http://schemas.microsoft.com/office/drawing/2014/main" id="{33C0575D-B277-3673-20ED-6D8AA59E7387}"/>
              </a:ext>
            </a:extLst>
          </p:cNvPr>
          <p:cNvSpPr txBox="1"/>
          <p:nvPr/>
        </p:nvSpPr>
        <p:spPr>
          <a:xfrm>
            <a:off x="494496" y="1972815"/>
            <a:ext cx="10105728" cy="2323713"/>
          </a:xfrm>
          <a:prstGeom prst="rect">
            <a:avLst/>
          </a:prstGeom>
          <a:noFill/>
        </p:spPr>
        <p:txBody>
          <a:bodyPr wrap="square">
            <a:spAutoFit/>
          </a:bodyPr>
          <a:lstStyle/>
          <a:p>
            <a:pPr algn="l">
              <a:lnSpc>
                <a:spcPts val="2100"/>
              </a:lnSpc>
              <a:spcBef>
                <a:spcPts val="600"/>
              </a:spcBef>
              <a:spcAft>
                <a:spcPts val="600"/>
              </a:spcAft>
              <a:buNone/>
            </a:pPr>
            <a:r>
              <a:rPr lang="en-US" sz="1400" b="0" i="0" dirty="0">
                <a:solidFill>
                  <a:schemeClr val="bg1"/>
                </a:solidFill>
                <a:effectLst/>
                <a:latin typeface="Nunito Sans" pitchFamily="2" charset="0"/>
              </a:rPr>
              <a:t>According to the JWS specification, only the </a:t>
            </a:r>
            <a:r>
              <a:rPr lang="en-US" sz="1400" b="0" i="0" dirty="0" err="1">
                <a:solidFill>
                  <a:schemeClr val="bg1"/>
                </a:solidFill>
                <a:effectLst/>
                <a:latin typeface="Nunito Sans" pitchFamily="2" charset="0"/>
              </a:rPr>
              <a:t>alg</a:t>
            </a:r>
            <a:r>
              <a:rPr lang="en-US" sz="1400" b="0" i="0" dirty="0">
                <a:solidFill>
                  <a:schemeClr val="bg1"/>
                </a:solidFill>
                <a:effectLst/>
                <a:latin typeface="Nunito Sans" pitchFamily="2" charset="0"/>
              </a:rPr>
              <a:t> header parameter is mandatory. In practice, however, JWT headers often contain several other parameters. The following ones are of particular interest to attackers.</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a:p>
            <a:pPr marL="285750" indent="-285750" algn="l">
              <a:lnSpc>
                <a:spcPts val="2100"/>
              </a:lnSpc>
              <a:buFont typeface="Arial" panose="020B0604020202020204" pitchFamily="34" charset="0"/>
              <a:buChar char="•"/>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a:t>
            </a:r>
          </a:p>
          <a:p>
            <a:pPr marL="285750" indent="-285750">
              <a:lnSpc>
                <a:spcPts val="2100"/>
              </a:lnSpc>
              <a:buFont typeface="Arial" panose="020B0604020202020204" pitchFamily="34" charset="0"/>
              <a:buChar char="•"/>
            </a:pPr>
            <a:r>
              <a:rPr lang="en-US" sz="1400" dirty="0">
                <a:solidFill>
                  <a:schemeClr val="bg1"/>
                </a:solidFill>
                <a:latin typeface="Nunito Sans" pitchFamily="2" charset="0"/>
              </a:rPr>
              <a:t>k property- String decodes to the actual bytes the HMAC algorithm uses.</a:t>
            </a:r>
          </a:p>
          <a:p>
            <a:pPr algn="l">
              <a:lnSpc>
                <a:spcPts val="2100"/>
              </a:lnSpc>
              <a:buFont typeface="Arial" panose="020B0604020202020204" pitchFamily="34" charset="0"/>
              <a:buChar char="•"/>
            </a:pPr>
            <a:endParaRPr lang="en-US" b="0" i="0" dirty="0">
              <a:solidFill>
                <a:srgbClr val="5C5C5B"/>
              </a:solidFill>
              <a:effectLst/>
              <a:latin typeface="Arial" panose="020B0604020202020204" pitchFamily="34" charset="0"/>
            </a:endParaRPr>
          </a:p>
        </p:txBody>
      </p:sp>
      <p:pic>
        <p:nvPicPr>
          <p:cNvPr id="18" name="Content Placeholder 16">
            <a:extLst>
              <a:ext uri="{FF2B5EF4-FFF2-40B4-BE49-F238E27FC236}">
                <a16:creationId xmlns:a16="http://schemas.microsoft.com/office/drawing/2014/main" id="{7FCFDFDA-7656-A1AE-DF40-8E706F10EBBB}"/>
              </a:ext>
            </a:extLst>
          </p:cNvPr>
          <p:cNvPicPr>
            <a:picLocks noGrp="1" noChangeAspect="1"/>
          </p:cNvPicPr>
          <p:nvPr>
            <p:ph idx="1"/>
          </p:nvPr>
        </p:nvPicPr>
        <p:blipFill>
          <a:blip r:embed="rId3"/>
          <a:stretch>
            <a:fillRect/>
          </a:stretch>
        </p:blipFill>
        <p:spPr>
          <a:xfrm>
            <a:off x="605906" y="4079578"/>
            <a:ext cx="5496100" cy="2686982"/>
          </a:xfrm>
          <a:prstGeom prst="rect">
            <a:avLst/>
          </a:prstGeom>
          <a:ln>
            <a:solidFill>
              <a:schemeClr val="bg1"/>
            </a:solidFill>
          </a:ln>
        </p:spPr>
      </p:pic>
    </p:spTree>
    <p:extLst>
      <p:ext uri="{BB962C8B-B14F-4D97-AF65-F5344CB8AC3E}">
        <p14:creationId xmlns:p14="http://schemas.microsoft.com/office/powerpoint/2010/main" val="400744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F430-BA29-7A5B-8A7C-8DCA02F4F913}"/>
              </a:ext>
            </a:extLst>
          </p:cNvPr>
          <p:cNvSpPr>
            <a:spLocks noGrp="1"/>
          </p:cNvSpPr>
          <p:nvPr>
            <p:ph type="title"/>
          </p:nvPr>
        </p:nvSpPr>
        <p:spPr/>
        <p:txBody>
          <a:bodyPr/>
          <a:lstStyle/>
          <a:p>
            <a:r>
              <a:rPr lang="en-US" dirty="0"/>
              <a:t>JWK (JSON Web Key) parameter	</a:t>
            </a:r>
            <a:endParaRPr lang="en-IN" dirty="0"/>
          </a:p>
        </p:txBody>
      </p:sp>
      <p:sp>
        <p:nvSpPr>
          <p:cNvPr id="5" name="TextBox 4">
            <a:extLst>
              <a:ext uri="{FF2B5EF4-FFF2-40B4-BE49-F238E27FC236}">
                <a16:creationId xmlns:a16="http://schemas.microsoft.com/office/drawing/2014/main" id="{A92CDB1F-3063-721A-BC7F-1A26337F341F}"/>
              </a:ext>
            </a:extLst>
          </p:cNvPr>
          <p:cNvSpPr txBox="1"/>
          <p:nvPr/>
        </p:nvSpPr>
        <p:spPr>
          <a:xfrm>
            <a:off x="680321" y="2170343"/>
            <a:ext cx="10282319"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p:txBody>
      </p:sp>
      <p:pic>
        <p:nvPicPr>
          <p:cNvPr id="12" name="Picture 11">
            <a:extLst>
              <a:ext uri="{FF2B5EF4-FFF2-40B4-BE49-F238E27FC236}">
                <a16:creationId xmlns:a16="http://schemas.microsoft.com/office/drawing/2014/main" id="{50899D06-87B8-43D7-D9B5-4F87F8F3EBFD}"/>
              </a:ext>
            </a:extLst>
          </p:cNvPr>
          <p:cNvPicPr>
            <a:picLocks noChangeAspect="1"/>
          </p:cNvPicPr>
          <p:nvPr/>
        </p:nvPicPr>
        <p:blipFill>
          <a:blip r:embed="rId3"/>
          <a:stretch>
            <a:fillRect/>
          </a:stretch>
        </p:blipFill>
        <p:spPr>
          <a:xfrm>
            <a:off x="770255" y="2628900"/>
            <a:ext cx="7258050" cy="1905000"/>
          </a:xfrm>
          <a:prstGeom prst="rect">
            <a:avLst/>
          </a:prstGeom>
          <a:ln>
            <a:solidFill>
              <a:schemeClr val="bg1"/>
            </a:solidFill>
          </a:ln>
        </p:spPr>
      </p:pic>
      <p:sp>
        <p:nvSpPr>
          <p:cNvPr id="14" name="TextBox 13">
            <a:extLst>
              <a:ext uri="{FF2B5EF4-FFF2-40B4-BE49-F238E27FC236}">
                <a16:creationId xmlns:a16="http://schemas.microsoft.com/office/drawing/2014/main" id="{17411990-722C-EBAC-4A40-413A03DDDB5F}"/>
              </a:ext>
            </a:extLst>
          </p:cNvPr>
          <p:cNvSpPr txBox="1"/>
          <p:nvPr/>
        </p:nvSpPr>
        <p:spPr>
          <a:xfrm>
            <a:off x="770254" y="4644285"/>
            <a:ext cx="9816465" cy="523220"/>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This directly tells the verifier:</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i="1" dirty="0">
                <a:solidFill>
                  <a:schemeClr val="bg1">
                    <a:lumMod val="95000"/>
                    <a:lumOff val="5000"/>
                  </a:schemeClr>
                </a:solidFill>
                <a:latin typeface="Nunito Sans" pitchFamily="2" charset="0"/>
              </a:rPr>
              <a:t>Here’s the public key that should verify my signature.</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8664314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6609</TotalTime>
  <Words>4246</Words>
  <Application>Microsoft Office PowerPoint</Application>
  <PresentationFormat>Widescreen</PresentationFormat>
  <Paragraphs>419</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Nunito Sans</vt:lpstr>
      <vt:lpstr>Nunito Sans Normal</vt:lpstr>
      <vt:lpstr>Trebuchet MS</vt:lpstr>
      <vt:lpstr>Berlin</vt:lpstr>
      <vt:lpstr>PowerPoint Presentation</vt:lpstr>
      <vt:lpstr>Agenda</vt:lpstr>
      <vt:lpstr>What are JSON WEB Tokens (JWTs)</vt:lpstr>
      <vt:lpstr>Work flow</vt:lpstr>
      <vt:lpstr>Difference between Session Cookie and JWT</vt:lpstr>
      <vt:lpstr>Security model difference </vt:lpstr>
      <vt:lpstr>Structure of the JWT</vt:lpstr>
      <vt:lpstr>Header parameters</vt:lpstr>
      <vt:lpstr>JWK (JSON Web Key) parameter </vt:lpstr>
      <vt:lpstr>Jku (JSON Web Key Set URL) parameter</vt:lpstr>
      <vt:lpstr>Kid (Key ID) Parameter </vt:lpstr>
      <vt:lpstr>k (Key parameter inside JWK)</vt:lpstr>
      <vt:lpstr>Header's summary  </vt:lpstr>
      <vt:lpstr>??????</vt:lpstr>
      <vt:lpstr>Attacks and Testcases</vt:lpstr>
      <vt:lpstr>Attacks and Testcases</vt:lpstr>
      <vt:lpstr>Attacks and Testcases</vt:lpstr>
      <vt:lpstr>Attacks and Testcases</vt:lpstr>
      <vt:lpstr>Algorithm Confusion Attack</vt:lpstr>
      <vt:lpstr>Let’s see an example</vt:lpstr>
      <vt:lpstr>What a catch😯</vt:lpstr>
      <vt:lpstr>Good Going !</vt:lpstr>
      <vt:lpstr>Good Going !</vt:lpstr>
      <vt:lpstr>Good Going !</vt:lpstr>
      <vt:lpstr>👀</vt:lpstr>
      <vt:lpstr>👀</vt:lpstr>
      <vt:lpstr>Full Defenses ?</vt:lpstr>
      <vt:lpstr>Yay :)</vt:lpstr>
      <vt:lpstr>Mitigation</vt:lpstr>
      <vt:lpstr>Questions?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Johri</dc:creator>
  <cp:lastModifiedBy>Yash Mehta</cp:lastModifiedBy>
  <cp:revision>316</cp:revision>
  <dcterms:created xsi:type="dcterms:W3CDTF">2025-04-15T11:15:16Z</dcterms:created>
  <dcterms:modified xsi:type="dcterms:W3CDTF">2025-11-10T10:17:31Z</dcterms:modified>
</cp:coreProperties>
</file>